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b" ContentType="application/vnd.ms-excel.sheet.binary.macroEnabled.12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8.xml" ContentType="application/vnd.openxmlformats-officedocument.presentationml.tags+xml"/>
  <Override PartName="/ppt/notesSlides/notesSlide1.xml" ContentType="application/vnd.openxmlformats-officedocument.presentationml.notesSlide+xml"/>
  <Override PartName="/ppt/tags/tag29.xml" ContentType="application/vnd.openxmlformats-officedocument.presentationml.tags+xml"/>
  <Override PartName="/ppt/notesSlides/notesSlide2.xml" ContentType="application/vnd.openxmlformats-officedocument.presentationml.notesSlide+xml"/>
  <Override PartName="/ppt/tags/tag30.xml" ContentType="application/vnd.openxmlformats-officedocument.presentationml.tags+xml"/>
  <Override PartName="/ppt/notesSlides/notesSlide3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gs/tag52.xml" ContentType="application/vnd.openxmlformats-officedocument.presentationml.tags+xml"/>
  <Override PartName="/ppt/notesSlides/notesSlide5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6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9.xml" ContentType="application/vnd.openxmlformats-officedocument.presentationml.notesSlide+xml"/>
  <Override PartName="/ppt/tags/tag125.xml" ContentType="application/vnd.openxmlformats-officedocument.presentationml.tags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7" r:id="rId1"/>
  </p:sldMasterIdLst>
  <p:notesMasterIdLst>
    <p:notesMasterId r:id="rId14"/>
  </p:notesMasterIdLst>
  <p:handoutMasterIdLst>
    <p:handoutMasterId r:id="rId15"/>
  </p:handoutMasterIdLst>
  <p:sldIdLst>
    <p:sldId id="282" r:id="rId2"/>
    <p:sldId id="2197" r:id="rId3"/>
    <p:sldId id="2194" r:id="rId4"/>
    <p:sldId id="2198" r:id="rId5"/>
    <p:sldId id="2145708909" r:id="rId6"/>
    <p:sldId id="2145708902" r:id="rId7"/>
    <p:sldId id="2145708910" r:id="rId8"/>
    <p:sldId id="2145708896" r:id="rId9"/>
    <p:sldId id="2145708911" r:id="rId10"/>
    <p:sldId id="2145708912" r:id="rId11"/>
    <p:sldId id="2145709138" r:id="rId12"/>
    <p:sldId id="2145708905" r:id="rId13"/>
  </p:sldIdLst>
  <p:sldSz cx="12192000" cy="6858000"/>
  <p:notesSz cx="6797675" cy="9928225"/>
  <p:custDataLst>
    <p:tags r:id="rId16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134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268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536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5670" algn="l" defTabSz="914268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2802" algn="l" defTabSz="914268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199936" algn="l" defTabSz="914268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070" algn="l" defTabSz="914268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74BA"/>
    <a:srgbClr val="1D537F"/>
    <a:srgbClr val="FFFFFF"/>
    <a:srgbClr val="9097A9"/>
    <a:srgbClr val="5DA2DA"/>
    <a:srgbClr val="BEDAF0"/>
    <a:srgbClr val="223053"/>
    <a:srgbClr val="E0E9F3"/>
    <a:srgbClr val="9EC7E9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C4369B-E202-4BE2-A4F9-2292DEA0FEB3}" v="259" dt="2022-06-28T11:19:20.0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546" autoAdjust="0"/>
  </p:normalViewPr>
  <p:slideViewPr>
    <p:cSldViewPr snapToGrid="0">
      <p:cViewPr varScale="1">
        <p:scale>
          <a:sx n="114" d="100"/>
          <a:sy n="114" d="100"/>
        </p:scale>
        <p:origin x="896" y="168"/>
      </p:cViewPr>
      <p:guideLst>
        <p:guide orient="horz" pos="16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Hawkings" userId="f9159ce8-6d6b-438c-9d62-faaf9fcd0139" providerId="ADAL" clId="{DAC4369B-E202-4BE2-A4F9-2292DEA0FEB3}"/>
    <pc:docChg chg="undo custSel modSld replTag">
      <pc:chgData name="Peter Hawkings" userId="f9159ce8-6d6b-438c-9d62-faaf9fcd0139" providerId="ADAL" clId="{DAC4369B-E202-4BE2-A4F9-2292DEA0FEB3}" dt="2022-06-28T11:19:20.090" v="832"/>
      <pc:docMkLst>
        <pc:docMk/>
      </pc:docMkLst>
      <pc:sldChg chg="modSp mod">
        <pc:chgData name="Peter Hawkings" userId="f9159ce8-6d6b-438c-9d62-faaf9fcd0139" providerId="ADAL" clId="{DAC4369B-E202-4BE2-A4F9-2292DEA0FEB3}" dt="2022-06-28T11:05:48.712" v="21" actId="20577"/>
        <pc:sldMkLst>
          <pc:docMk/>
          <pc:sldMk cId="4087213630" sldId="2145708905"/>
        </pc:sldMkLst>
        <pc:spChg chg="mod">
          <ac:chgData name="Peter Hawkings" userId="f9159ce8-6d6b-438c-9d62-faaf9fcd0139" providerId="ADAL" clId="{DAC4369B-E202-4BE2-A4F9-2292DEA0FEB3}" dt="2022-06-28T11:05:48.712" v="21" actId="20577"/>
          <ac:spMkLst>
            <pc:docMk/>
            <pc:sldMk cId="4087213630" sldId="2145708905"/>
            <ac:spMk id="24" creationId="{CDDD082D-ADF1-542C-6FC2-7CF12ACF9F9A}"/>
          </ac:spMkLst>
        </pc:spChg>
      </pc:sldChg>
      <pc:sldChg chg="modSp mod">
        <pc:chgData name="Peter Hawkings" userId="f9159ce8-6d6b-438c-9d62-faaf9fcd0139" providerId="ADAL" clId="{DAC4369B-E202-4BE2-A4F9-2292DEA0FEB3}" dt="2022-06-28T11:08:17.179" v="73" actId="20577"/>
        <pc:sldMkLst>
          <pc:docMk/>
          <pc:sldMk cId="2501129682" sldId="2145708909"/>
        </pc:sldMkLst>
        <pc:spChg chg="mod">
          <ac:chgData name="Peter Hawkings" userId="f9159ce8-6d6b-438c-9d62-faaf9fcd0139" providerId="ADAL" clId="{DAC4369B-E202-4BE2-A4F9-2292DEA0FEB3}" dt="2022-06-28T11:08:17.179" v="73" actId="20577"/>
          <ac:spMkLst>
            <pc:docMk/>
            <pc:sldMk cId="2501129682" sldId="2145708909"/>
            <ac:spMk id="6" creationId="{5E2DE5B4-04A3-4CD7-81B6-39F53212E999}"/>
          </ac:spMkLst>
        </pc:spChg>
      </pc:sldChg>
      <pc:sldChg chg="modSp mod">
        <pc:chgData name="Peter Hawkings" userId="f9159ce8-6d6b-438c-9d62-faaf9fcd0139" providerId="ADAL" clId="{DAC4369B-E202-4BE2-A4F9-2292DEA0FEB3}" dt="2022-06-28T11:10:27.886" v="120" actId="20577"/>
        <pc:sldMkLst>
          <pc:docMk/>
          <pc:sldMk cId="1637183141" sldId="2145708910"/>
        </pc:sldMkLst>
        <pc:spChg chg="mod">
          <ac:chgData name="Peter Hawkings" userId="f9159ce8-6d6b-438c-9d62-faaf9fcd0139" providerId="ADAL" clId="{DAC4369B-E202-4BE2-A4F9-2292DEA0FEB3}" dt="2022-06-28T11:10:27.886" v="120" actId="20577"/>
          <ac:spMkLst>
            <pc:docMk/>
            <pc:sldMk cId="1637183141" sldId="2145708910"/>
            <ac:spMk id="35" creationId="{7107CA6D-B0A5-64A4-4561-256D331097D6}"/>
          </ac:spMkLst>
        </pc:spChg>
      </pc:sldChg>
      <pc:sldChg chg="modSp mod">
        <pc:chgData name="Peter Hawkings" userId="f9159ce8-6d6b-438c-9d62-faaf9fcd0139" providerId="ADAL" clId="{DAC4369B-E202-4BE2-A4F9-2292DEA0FEB3}" dt="2022-06-28T11:18:20.236" v="769" actId="20577"/>
        <pc:sldMkLst>
          <pc:docMk/>
          <pc:sldMk cId="3929406699" sldId="2145708911"/>
        </pc:sldMkLst>
        <pc:spChg chg="mod">
          <ac:chgData name="Peter Hawkings" userId="f9159ce8-6d6b-438c-9d62-faaf9fcd0139" providerId="ADAL" clId="{DAC4369B-E202-4BE2-A4F9-2292DEA0FEB3}" dt="2022-06-28T11:08:23.896" v="74" actId="20577"/>
          <ac:spMkLst>
            <pc:docMk/>
            <pc:sldMk cId="3929406699" sldId="2145708911"/>
            <ac:spMk id="3" creationId="{F3CC1E14-AE87-393C-879E-69647A037307}"/>
          </ac:spMkLst>
        </pc:spChg>
        <pc:spChg chg="mod">
          <ac:chgData name="Peter Hawkings" userId="f9159ce8-6d6b-438c-9d62-faaf9fcd0139" providerId="ADAL" clId="{DAC4369B-E202-4BE2-A4F9-2292DEA0FEB3}" dt="2022-06-28T11:18:18.695" v="768" actId="20577"/>
          <ac:spMkLst>
            <pc:docMk/>
            <pc:sldMk cId="3929406699" sldId="2145708911"/>
            <ac:spMk id="11" creationId="{DC9E52ED-57F9-11C4-BF3E-58F13F6438C5}"/>
          </ac:spMkLst>
        </pc:spChg>
        <pc:spChg chg="mod">
          <ac:chgData name="Peter Hawkings" userId="f9159ce8-6d6b-438c-9d62-faaf9fcd0139" providerId="ADAL" clId="{DAC4369B-E202-4BE2-A4F9-2292DEA0FEB3}" dt="2022-06-28T11:18:13.882" v="767" actId="114"/>
          <ac:spMkLst>
            <pc:docMk/>
            <pc:sldMk cId="3929406699" sldId="2145708911"/>
            <ac:spMk id="22" creationId="{45471BBD-EB5F-5CE1-4398-8DDAC9256DA1}"/>
          </ac:spMkLst>
        </pc:spChg>
        <pc:spChg chg="mod">
          <ac:chgData name="Peter Hawkings" userId="f9159ce8-6d6b-438c-9d62-faaf9fcd0139" providerId="ADAL" clId="{DAC4369B-E202-4BE2-A4F9-2292DEA0FEB3}" dt="2022-06-28T11:18:20.236" v="769" actId="20577"/>
          <ac:spMkLst>
            <pc:docMk/>
            <pc:sldMk cId="3929406699" sldId="2145708911"/>
            <ac:spMk id="24" creationId="{4CD789E5-FDF8-2782-0586-CD6A5B150D90}"/>
          </ac:spMkLst>
        </pc:spChg>
      </pc:sldChg>
      <pc:sldChg chg="addSp delSp modSp mod">
        <pc:chgData name="Peter Hawkings" userId="f9159ce8-6d6b-438c-9d62-faaf9fcd0139" providerId="ADAL" clId="{DAC4369B-E202-4BE2-A4F9-2292DEA0FEB3}" dt="2022-06-28T11:11:57.476" v="541"/>
        <pc:sldMkLst>
          <pc:docMk/>
          <pc:sldMk cId="3513633828" sldId="2145708912"/>
        </pc:sldMkLst>
        <pc:spChg chg="mod ord">
          <ac:chgData name="Peter Hawkings" userId="f9159ce8-6d6b-438c-9d62-faaf9fcd0139" providerId="ADAL" clId="{DAC4369B-E202-4BE2-A4F9-2292DEA0FEB3}" dt="2022-06-28T11:11:57.456" v="476"/>
          <ac:spMkLst>
            <pc:docMk/>
            <pc:sldMk cId="3513633828" sldId="2145708912"/>
            <ac:spMk id="3" creationId="{F87619BE-AF06-E600-89D4-4391B3A28E6F}"/>
          </ac:spMkLst>
        </pc:spChg>
        <pc:spChg chg="mod ord">
          <ac:chgData name="Peter Hawkings" userId="f9159ce8-6d6b-438c-9d62-faaf9fcd0139" providerId="ADAL" clId="{DAC4369B-E202-4BE2-A4F9-2292DEA0FEB3}" dt="2022-06-28T11:11:57.456" v="478"/>
          <ac:spMkLst>
            <pc:docMk/>
            <pc:sldMk cId="3513633828" sldId="2145708912"/>
            <ac:spMk id="4" creationId="{ECE4E130-BA87-E23E-E246-9EF5A3DB51EB}"/>
          </ac:spMkLst>
        </pc:spChg>
        <pc:spChg chg="mod ord">
          <ac:chgData name="Peter Hawkings" userId="f9159ce8-6d6b-438c-9d62-faaf9fcd0139" providerId="ADAL" clId="{DAC4369B-E202-4BE2-A4F9-2292DEA0FEB3}" dt="2022-06-28T11:11:57.471" v="537"/>
          <ac:spMkLst>
            <pc:docMk/>
            <pc:sldMk cId="3513633828" sldId="2145708912"/>
            <ac:spMk id="13" creationId="{0BEB71CD-8EB2-A679-81C3-B1A26E3A5C1F}"/>
          </ac:spMkLst>
        </pc:spChg>
        <pc:spChg chg="mod">
          <ac:chgData name="Peter Hawkings" userId="f9159ce8-6d6b-438c-9d62-faaf9fcd0139" providerId="ADAL" clId="{DAC4369B-E202-4BE2-A4F9-2292DEA0FEB3}" dt="2022-06-28T11:11:57.469" v="532"/>
          <ac:spMkLst>
            <pc:docMk/>
            <pc:sldMk cId="3513633828" sldId="2145708912"/>
            <ac:spMk id="58" creationId="{6D01260D-49E2-622B-FEB3-3EEC3B25D8A2}"/>
          </ac:spMkLst>
        </pc:spChg>
        <pc:spChg chg="mod">
          <ac:chgData name="Peter Hawkings" userId="f9159ce8-6d6b-438c-9d62-faaf9fcd0139" providerId="ADAL" clId="{DAC4369B-E202-4BE2-A4F9-2292DEA0FEB3}" dt="2022-06-28T11:11:57.468" v="527"/>
          <ac:spMkLst>
            <pc:docMk/>
            <pc:sldMk cId="3513633828" sldId="2145708912"/>
            <ac:spMk id="65" creationId="{151254FC-FD0F-E4DF-5243-7E8C5D6689D2}"/>
          </ac:spMkLst>
        </pc:spChg>
        <pc:spChg chg="mod">
          <ac:chgData name="Peter Hawkings" userId="f9159ce8-6d6b-438c-9d62-faaf9fcd0139" providerId="ADAL" clId="{DAC4369B-E202-4BE2-A4F9-2292DEA0FEB3}" dt="2022-06-28T11:11:57.469" v="530"/>
          <ac:spMkLst>
            <pc:docMk/>
            <pc:sldMk cId="3513633828" sldId="2145708912"/>
            <ac:spMk id="66" creationId="{79F2D747-AB6A-2F5E-B4E6-6F3CE66496EB}"/>
          </ac:spMkLst>
        </pc:spChg>
        <pc:spChg chg="mod">
          <ac:chgData name="Peter Hawkings" userId="f9159ce8-6d6b-438c-9d62-faaf9fcd0139" providerId="ADAL" clId="{DAC4369B-E202-4BE2-A4F9-2292DEA0FEB3}" dt="2022-06-28T11:11:57.467" v="520"/>
          <ac:spMkLst>
            <pc:docMk/>
            <pc:sldMk cId="3513633828" sldId="2145708912"/>
            <ac:spMk id="67" creationId="{7AFA801A-63C0-E75D-C0A5-A7638181CDB4}"/>
          </ac:spMkLst>
        </pc:spChg>
        <pc:spChg chg="mod">
          <ac:chgData name="Peter Hawkings" userId="f9159ce8-6d6b-438c-9d62-faaf9fcd0139" providerId="ADAL" clId="{DAC4369B-E202-4BE2-A4F9-2292DEA0FEB3}" dt="2022-06-28T11:11:57.455" v="472"/>
          <ac:spMkLst>
            <pc:docMk/>
            <pc:sldMk cId="3513633828" sldId="2145708912"/>
            <ac:spMk id="70" creationId="{D6346162-92DF-46F1-D5B5-3099BB4F0779}"/>
          </ac:spMkLst>
        </pc:spChg>
        <pc:spChg chg="mod ord">
          <ac:chgData name="Peter Hawkings" userId="f9159ce8-6d6b-438c-9d62-faaf9fcd0139" providerId="ADAL" clId="{DAC4369B-E202-4BE2-A4F9-2292DEA0FEB3}" dt="2022-06-28T11:11:57.454" v="470"/>
          <ac:spMkLst>
            <pc:docMk/>
            <pc:sldMk cId="3513633828" sldId="2145708912"/>
            <ac:spMk id="73" creationId="{4A5CFA47-6889-786A-1EF5-14406D939F1A}"/>
          </ac:spMkLst>
        </pc:spChg>
        <pc:spChg chg="mod">
          <ac:chgData name="Peter Hawkings" userId="f9159ce8-6d6b-438c-9d62-faaf9fcd0139" providerId="ADAL" clId="{DAC4369B-E202-4BE2-A4F9-2292DEA0FEB3}" dt="2022-06-28T11:11:57.467" v="521"/>
          <ac:spMkLst>
            <pc:docMk/>
            <pc:sldMk cId="3513633828" sldId="2145708912"/>
            <ac:spMk id="74" creationId="{32491F0F-D41A-0B4F-C17F-4D7D38FB3661}"/>
          </ac:spMkLst>
        </pc:spChg>
        <pc:spChg chg="mod">
          <ac:chgData name="Peter Hawkings" userId="f9159ce8-6d6b-438c-9d62-faaf9fcd0139" providerId="ADAL" clId="{DAC4369B-E202-4BE2-A4F9-2292DEA0FEB3}" dt="2022-06-28T11:11:57.470" v="534"/>
          <ac:spMkLst>
            <pc:docMk/>
            <pc:sldMk cId="3513633828" sldId="2145708912"/>
            <ac:spMk id="76" creationId="{F3703B8E-61B7-8DE9-61EE-220B720FCA80}"/>
          </ac:spMkLst>
        </pc:spChg>
        <pc:spChg chg="mod ord">
          <ac:chgData name="Peter Hawkings" userId="f9159ce8-6d6b-438c-9d62-faaf9fcd0139" providerId="ADAL" clId="{DAC4369B-E202-4BE2-A4F9-2292DEA0FEB3}" dt="2022-06-28T11:11:57.468" v="524"/>
          <ac:spMkLst>
            <pc:docMk/>
            <pc:sldMk cId="3513633828" sldId="2145708912"/>
            <ac:spMk id="79" creationId="{4EBA6232-7285-400B-B304-4C42095D10BF}"/>
          </ac:spMkLst>
        </pc:spChg>
        <pc:spChg chg="mod ord">
          <ac:chgData name="Peter Hawkings" userId="f9159ce8-6d6b-438c-9d62-faaf9fcd0139" providerId="ADAL" clId="{DAC4369B-E202-4BE2-A4F9-2292DEA0FEB3}" dt="2022-06-28T11:11:57.469" v="529"/>
          <ac:spMkLst>
            <pc:docMk/>
            <pc:sldMk cId="3513633828" sldId="2145708912"/>
            <ac:spMk id="80" creationId="{4EBA6232-7285-400B-B304-4C42095D10BF}"/>
          </ac:spMkLst>
        </pc:spChg>
        <pc:spChg chg="mod">
          <ac:chgData name="Peter Hawkings" userId="f9159ce8-6d6b-438c-9d62-faaf9fcd0139" providerId="ADAL" clId="{DAC4369B-E202-4BE2-A4F9-2292DEA0FEB3}" dt="2022-06-28T11:11:57.467" v="522"/>
          <ac:spMkLst>
            <pc:docMk/>
            <pc:sldMk cId="3513633828" sldId="2145708912"/>
            <ac:spMk id="81" creationId="{F807C343-A293-14E0-7469-597EA5C17F87}"/>
          </ac:spMkLst>
        </pc:spChg>
        <pc:spChg chg="mod ord">
          <ac:chgData name="Peter Hawkings" userId="f9159ce8-6d6b-438c-9d62-faaf9fcd0139" providerId="ADAL" clId="{DAC4369B-E202-4BE2-A4F9-2292DEA0FEB3}" dt="2022-06-28T11:11:57.468" v="526"/>
          <ac:spMkLst>
            <pc:docMk/>
            <pc:sldMk cId="3513633828" sldId="2145708912"/>
            <ac:spMk id="84" creationId="{4EBA6232-7285-400B-B304-4C42095D10BF}"/>
          </ac:spMkLst>
        </pc:spChg>
        <pc:spChg chg="mod">
          <ac:chgData name="Peter Hawkings" userId="f9159ce8-6d6b-438c-9d62-faaf9fcd0139" providerId="ADAL" clId="{DAC4369B-E202-4BE2-A4F9-2292DEA0FEB3}" dt="2022-06-28T11:11:57.465" v="512"/>
          <ac:spMkLst>
            <pc:docMk/>
            <pc:sldMk cId="3513633828" sldId="2145708912"/>
            <ac:spMk id="87" creationId="{C0F65299-FCD4-5016-8E46-EEDDB9B2ACD0}"/>
          </ac:spMkLst>
        </pc:spChg>
        <pc:spChg chg="mod">
          <ac:chgData name="Peter Hawkings" userId="f9159ce8-6d6b-438c-9d62-faaf9fcd0139" providerId="ADAL" clId="{DAC4369B-E202-4BE2-A4F9-2292DEA0FEB3}" dt="2022-06-28T11:11:57.467" v="519"/>
          <ac:spMkLst>
            <pc:docMk/>
            <pc:sldMk cId="3513633828" sldId="2145708912"/>
            <ac:spMk id="92" creationId="{0ED7BCFF-49BA-686E-5AB2-018A165C1AFC}"/>
          </ac:spMkLst>
        </pc:spChg>
        <pc:spChg chg="mod ord">
          <ac:chgData name="Peter Hawkings" userId="f9159ce8-6d6b-438c-9d62-faaf9fcd0139" providerId="ADAL" clId="{DAC4369B-E202-4BE2-A4F9-2292DEA0FEB3}" dt="2022-06-28T11:11:57.466" v="515"/>
          <ac:spMkLst>
            <pc:docMk/>
            <pc:sldMk cId="3513633828" sldId="2145708912"/>
            <ac:spMk id="101" creationId="{4EBA6232-7285-400B-B304-4C42095D10BF}"/>
          </ac:spMkLst>
        </pc:spChg>
        <pc:spChg chg="mod">
          <ac:chgData name="Peter Hawkings" userId="f9159ce8-6d6b-438c-9d62-faaf9fcd0139" providerId="ADAL" clId="{DAC4369B-E202-4BE2-A4F9-2292DEA0FEB3}" dt="2022-06-28T11:11:57.469" v="531"/>
          <ac:spMkLst>
            <pc:docMk/>
            <pc:sldMk cId="3513633828" sldId="2145708912"/>
            <ac:spMk id="115" creationId="{4EBA6232-7285-400B-B304-4C42095D10BF}"/>
          </ac:spMkLst>
        </pc:spChg>
        <pc:spChg chg="mod ord">
          <ac:chgData name="Peter Hawkings" userId="f9159ce8-6d6b-438c-9d62-faaf9fcd0139" providerId="ADAL" clId="{DAC4369B-E202-4BE2-A4F9-2292DEA0FEB3}" dt="2022-06-28T11:11:57.466" v="518"/>
          <ac:spMkLst>
            <pc:docMk/>
            <pc:sldMk cId="3513633828" sldId="2145708912"/>
            <ac:spMk id="119" creationId="{A6B9496D-2220-2A88-C7E5-A0263B23D725}"/>
          </ac:spMkLst>
        </pc:spChg>
        <pc:spChg chg="mod">
          <ac:chgData name="Peter Hawkings" userId="f9159ce8-6d6b-438c-9d62-faaf9fcd0139" providerId="ADAL" clId="{DAC4369B-E202-4BE2-A4F9-2292DEA0FEB3}" dt="2022-06-28T11:11:57.465" v="511"/>
          <ac:spMkLst>
            <pc:docMk/>
            <pc:sldMk cId="3513633828" sldId="2145708912"/>
            <ac:spMk id="120" creationId="{4335AF1A-FA21-BF58-D65C-1F33BBD7808E}"/>
          </ac:spMkLst>
        </pc:spChg>
        <pc:spChg chg="mod">
          <ac:chgData name="Peter Hawkings" userId="f9159ce8-6d6b-438c-9d62-faaf9fcd0139" providerId="ADAL" clId="{DAC4369B-E202-4BE2-A4F9-2292DEA0FEB3}" dt="2022-06-28T11:11:57.470" v="533"/>
          <ac:spMkLst>
            <pc:docMk/>
            <pc:sldMk cId="3513633828" sldId="2145708912"/>
            <ac:spMk id="121" creationId="{2AC3C44E-FF6C-6AAA-7701-09484C628F83}"/>
          </ac:spMkLst>
        </pc:spChg>
        <pc:spChg chg="mod">
          <ac:chgData name="Peter Hawkings" userId="f9159ce8-6d6b-438c-9d62-faaf9fcd0139" providerId="ADAL" clId="{DAC4369B-E202-4BE2-A4F9-2292DEA0FEB3}" dt="2022-06-28T11:11:57.465" v="513"/>
          <ac:spMkLst>
            <pc:docMk/>
            <pc:sldMk cId="3513633828" sldId="2145708912"/>
            <ac:spMk id="122" creationId="{A44A272F-C3D0-378E-CEC4-5661618D6D24}"/>
          </ac:spMkLst>
        </pc:spChg>
        <pc:spChg chg="mod">
          <ac:chgData name="Peter Hawkings" userId="f9159ce8-6d6b-438c-9d62-faaf9fcd0139" providerId="ADAL" clId="{DAC4369B-E202-4BE2-A4F9-2292DEA0FEB3}" dt="2022-06-28T11:11:57.466" v="516"/>
          <ac:spMkLst>
            <pc:docMk/>
            <pc:sldMk cId="3513633828" sldId="2145708912"/>
            <ac:spMk id="220" creationId="{4EBA6232-7285-400B-B304-4C42095D10BF}"/>
          </ac:spMkLst>
        </pc:spChg>
        <pc:graphicFrameChg chg="mod">
          <ac:chgData name="Peter Hawkings" userId="f9159ce8-6d6b-438c-9d62-faaf9fcd0139" providerId="ADAL" clId="{DAC4369B-E202-4BE2-A4F9-2292DEA0FEB3}" dt="2022-06-28T11:11:57.476" v="541"/>
          <ac:graphicFrameMkLst>
            <pc:docMk/>
            <pc:sldMk cId="3513633828" sldId="2145708912"/>
            <ac:graphicFrameMk id="6" creationId="{4CC85185-CD2F-AD4D-E76C-7ED0AC906972}"/>
          </ac:graphicFrameMkLst>
        </pc:graphicFrameChg>
        <pc:graphicFrameChg chg="del">
          <ac:chgData name="Peter Hawkings" userId="f9159ce8-6d6b-438c-9d62-faaf9fcd0139" providerId="ADAL" clId="{DAC4369B-E202-4BE2-A4F9-2292DEA0FEB3}" dt="2022-06-28T11:11:23.887" v="141"/>
          <ac:graphicFrameMkLst>
            <pc:docMk/>
            <pc:sldMk cId="3513633828" sldId="2145708912"/>
            <ac:graphicFrameMk id="55" creationId="{3365D83F-7643-06AC-13B8-5ADFEC94F529}"/>
          </ac:graphicFrameMkLst>
        </pc:graphicFrameChg>
        <pc:graphicFrameChg chg="add del mod ord replST">
          <ac:chgData name="Peter Hawkings" userId="f9159ce8-6d6b-438c-9d62-faaf9fcd0139" providerId="ADAL" clId="{DAC4369B-E202-4BE2-A4F9-2292DEA0FEB3}" dt="2022-06-28T11:11:39.849" v="241"/>
          <ac:graphicFrameMkLst>
            <pc:docMk/>
            <pc:sldMk cId="3513633828" sldId="2145708912"/>
            <ac:graphicFrameMk id="75" creationId="{6F7CEE32-FAC1-FA21-5C00-C5D3E598E9F7}"/>
          </ac:graphicFrameMkLst>
        </pc:graphicFrameChg>
        <pc:graphicFrameChg chg="add del mod ord replST">
          <ac:chgData name="Peter Hawkings" userId="f9159ce8-6d6b-438c-9d62-faaf9fcd0139" providerId="ADAL" clId="{DAC4369B-E202-4BE2-A4F9-2292DEA0FEB3}" dt="2022-06-28T11:11:48.213" v="347"/>
          <ac:graphicFrameMkLst>
            <pc:docMk/>
            <pc:sldMk cId="3513633828" sldId="2145708912"/>
            <ac:graphicFrameMk id="77" creationId="{D0CE328A-B1F4-118C-DED4-ED4200AA657C}"/>
          </ac:graphicFrameMkLst>
        </pc:graphicFrameChg>
        <pc:graphicFrameChg chg="add del mod ord replST">
          <ac:chgData name="Peter Hawkings" userId="f9159ce8-6d6b-438c-9d62-faaf9fcd0139" providerId="ADAL" clId="{DAC4369B-E202-4BE2-A4F9-2292DEA0FEB3}" dt="2022-06-28T11:11:57.431" v="462"/>
          <ac:graphicFrameMkLst>
            <pc:docMk/>
            <pc:sldMk cId="3513633828" sldId="2145708912"/>
            <ac:graphicFrameMk id="78" creationId="{A65C4652-3D5C-4913-69E3-31D7FC8433B5}"/>
          </ac:graphicFrameMkLst>
        </pc:graphicFrameChg>
        <pc:graphicFrameChg chg="add mod ord replST">
          <ac:chgData name="Peter Hawkings" userId="f9159ce8-6d6b-438c-9d62-faaf9fcd0139" providerId="ADAL" clId="{DAC4369B-E202-4BE2-A4F9-2292DEA0FEB3}" dt="2022-06-28T11:11:57.464" v="510"/>
          <ac:graphicFrameMkLst>
            <pc:docMk/>
            <pc:sldMk cId="3513633828" sldId="2145708912"/>
            <ac:graphicFrameMk id="82" creationId="{B2D7CBB9-C70D-6DC9-109B-05D719989852}"/>
          </ac:graphicFrameMkLst>
        </pc:graphicFrameChg>
        <pc:cxnChg chg="mod ord">
          <ac:chgData name="Peter Hawkings" userId="f9159ce8-6d6b-438c-9d62-faaf9fcd0139" providerId="ADAL" clId="{DAC4369B-E202-4BE2-A4F9-2292DEA0FEB3}" dt="2022-06-28T11:11:57.461" v="494"/>
          <ac:cxnSpMkLst>
            <pc:docMk/>
            <pc:sldMk cId="3513633828" sldId="2145708912"/>
            <ac:cxnSpMk id="5" creationId="{14110596-1219-1937-CF33-39D945E701B1}"/>
          </ac:cxnSpMkLst>
        </pc:cxnChg>
        <pc:cxnChg chg="mod ord">
          <ac:chgData name="Peter Hawkings" userId="f9159ce8-6d6b-438c-9d62-faaf9fcd0139" providerId="ADAL" clId="{DAC4369B-E202-4BE2-A4F9-2292DEA0FEB3}" dt="2022-06-28T11:11:57.461" v="492"/>
          <ac:cxnSpMkLst>
            <pc:docMk/>
            <pc:sldMk cId="3513633828" sldId="2145708912"/>
            <ac:cxnSpMk id="7" creationId="{1A41DD8D-7928-EEF7-552D-C95BFEFBCAA4}"/>
          </ac:cxnSpMkLst>
        </pc:cxnChg>
        <pc:cxnChg chg="mod ord">
          <ac:chgData name="Peter Hawkings" userId="f9159ce8-6d6b-438c-9d62-faaf9fcd0139" providerId="ADAL" clId="{DAC4369B-E202-4BE2-A4F9-2292DEA0FEB3}" dt="2022-06-28T11:11:57.457" v="480"/>
          <ac:cxnSpMkLst>
            <pc:docMk/>
            <pc:sldMk cId="3513633828" sldId="2145708912"/>
            <ac:cxnSpMk id="8" creationId="{458913D4-B33D-FE38-1E9A-CF926C15204B}"/>
          </ac:cxnSpMkLst>
        </pc:cxnChg>
        <pc:cxnChg chg="mod ord">
          <ac:chgData name="Peter Hawkings" userId="f9159ce8-6d6b-438c-9d62-faaf9fcd0139" providerId="ADAL" clId="{DAC4369B-E202-4BE2-A4F9-2292DEA0FEB3}" dt="2022-06-28T11:11:57.462" v="496"/>
          <ac:cxnSpMkLst>
            <pc:docMk/>
            <pc:sldMk cId="3513633828" sldId="2145708912"/>
            <ac:cxnSpMk id="9" creationId="{480BD147-CFE4-94CC-5FC8-136B5D94D203}"/>
          </ac:cxnSpMkLst>
        </pc:cxnChg>
        <pc:cxnChg chg="mod ord">
          <ac:chgData name="Peter Hawkings" userId="f9159ce8-6d6b-438c-9d62-faaf9fcd0139" providerId="ADAL" clId="{DAC4369B-E202-4BE2-A4F9-2292DEA0FEB3}" dt="2022-06-28T11:11:57.462" v="498"/>
          <ac:cxnSpMkLst>
            <pc:docMk/>
            <pc:sldMk cId="3513633828" sldId="2145708912"/>
            <ac:cxnSpMk id="10" creationId="{5A42F069-6C40-893D-CFA0-5068EE20057E}"/>
          </ac:cxnSpMkLst>
        </pc:cxnChg>
        <pc:cxnChg chg="mod ord">
          <ac:chgData name="Peter Hawkings" userId="f9159ce8-6d6b-438c-9d62-faaf9fcd0139" providerId="ADAL" clId="{DAC4369B-E202-4BE2-A4F9-2292DEA0FEB3}" dt="2022-06-28T11:11:57.463" v="502"/>
          <ac:cxnSpMkLst>
            <pc:docMk/>
            <pc:sldMk cId="3513633828" sldId="2145708912"/>
            <ac:cxnSpMk id="11" creationId="{EFA340D1-37ED-B608-7D63-29B0CFEB5AEF}"/>
          </ac:cxnSpMkLst>
        </pc:cxnChg>
        <pc:cxnChg chg="mod ord">
          <ac:chgData name="Peter Hawkings" userId="f9159ce8-6d6b-438c-9d62-faaf9fcd0139" providerId="ADAL" clId="{DAC4369B-E202-4BE2-A4F9-2292DEA0FEB3}" dt="2022-06-28T11:11:57.463" v="504"/>
          <ac:cxnSpMkLst>
            <pc:docMk/>
            <pc:sldMk cId="3513633828" sldId="2145708912"/>
            <ac:cxnSpMk id="12" creationId="{99F9BBF2-1C4F-770F-D39B-E0DE39246125}"/>
          </ac:cxnSpMkLst>
        </pc:cxnChg>
        <pc:cxnChg chg="mod ord">
          <ac:chgData name="Peter Hawkings" userId="f9159ce8-6d6b-438c-9d62-faaf9fcd0139" providerId="ADAL" clId="{DAC4369B-E202-4BE2-A4F9-2292DEA0FEB3}" dt="2022-06-28T11:11:57.464" v="506"/>
          <ac:cxnSpMkLst>
            <pc:docMk/>
            <pc:sldMk cId="3513633828" sldId="2145708912"/>
            <ac:cxnSpMk id="14" creationId="{38678FF3-82F6-8EA1-48BE-069D42F3137F}"/>
          </ac:cxnSpMkLst>
        </pc:cxnChg>
        <pc:cxnChg chg="mod ord">
          <ac:chgData name="Peter Hawkings" userId="f9159ce8-6d6b-438c-9d62-faaf9fcd0139" providerId="ADAL" clId="{DAC4369B-E202-4BE2-A4F9-2292DEA0FEB3}" dt="2022-06-28T11:11:57.459" v="488"/>
          <ac:cxnSpMkLst>
            <pc:docMk/>
            <pc:sldMk cId="3513633828" sldId="2145708912"/>
            <ac:cxnSpMk id="15" creationId="{518E15F6-179F-64CC-52BE-A0DEE9852058}"/>
          </ac:cxnSpMkLst>
        </pc:cxnChg>
        <pc:cxnChg chg="mod ord">
          <ac:chgData name="Peter Hawkings" userId="f9159ce8-6d6b-438c-9d62-faaf9fcd0139" providerId="ADAL" clId="{DAC4369B-E202-4BE2-A4F9-2292DEA0FEB3}" dt="2022-06-28T11:11:57.463" v="500"/>
          <ac:cxnSpMkLst>
            <pc:docMk/>
            <pc:sldMk cId="3513633828" sldId="2145708912"/>
            <ac:cxnSpMk id="16" creationId="{04AED1C7-05B7-76B2-180D-32109F4D5803}"/>
          </ac:cxnSpMkLst>
        </pc:cxnChg>
        <pc:cxnChg chg="mod ord">
          <ac:chgData name="Peter Hawkings" userId="f9159ce8-6d6b-438c-9d62-faaf9fcd0139" providerId="ADAL" clId="{DAC4369B-E202-4BE2-A4F9-2292DEA0FEB3}" dt="2022-06-28T11:11:57.458" v="486"/>
          <ac:cxnSpMkLst>
            <pc:docMk/>
            <pc:sldMk cId="3513633828" sldId="2145708912"/>
            <ac:cxnSpMk id="17" creationId="{D08FA32D-FDCA-691F-1803-F7DDB282E153}"/>
          </ac:cxnSpMkLst>
        </pc:cxnChg>
        <pc:cxnChg chg="mod ord">
          <ac:chgData name="Peter Hawkings" userId="f9159ce8-6d6b-438c-9d62-faaf9fcd0139" providerId="ADAL" clId="{DAC4369B-E202-4BE2-A4F9-2292DEA0FEB3}" dt="2022-06-28T11:11:57.460" v="490"/>
          <ac:cxnSpMkLst>
            <pc:docMk/>
            <pc:sldMk cId="3513633828" sldId="2145708912"/>
            <ac:cxnSpMk id="18" creationId="{0B2B602F-2A33-008F-FB6F-8389443F0E92}"/>
          </ac:cxnSpMkLst>
        </pc:cxnChg>
        <pc:cxnChg chg="mod ord">
          <ac:chgData name="Peter Hawkings" userId="f9159ce8-6d6b-438c-9d62-faaf9fcd0139" providerId="ADAL" clId="{DAC4369B-E202-4BE2-A4F9-2292DEA0FEB3}" dt="2022-06-28T11:11:57.458" v="484"/>
          <ac:cxnSpMkLst>
            <pc:docMk/>
            <pc:sldMk cId="3513633828" sldId="2145708912"/>
            <ac:cxnSpMk id="19" creationId="{C17EEA3E-6CAB-8747-BA9A-A6D6F848462C}"/>
          </ac:cxnSpMkLst>
        </pc:cxnChg>
        <pc:cxnChg chg="mod ord">
          <ac:chgData name="Peter Hawkings" userId="f9159ce8-6d6b-438c-9d62-faaf9fcd0139" providerId="ADAL" clId="{DAC4369B-E202-4BE2-A4F9-2292DEA0FEB3}" dt="2022-06-28T11:11:57.457" v="482"/>
          <ac:cxnSpMkLst>
            <pc:docMk/>
            <pc:sldMk cId="3513633828" sldId="2145708912"/>
            <ac:cxnSpMk id="20" creationId="{E419BCE4-021D-F7D6-A539-C8277B0F3DB5}"/>
          </ac:cxnSpMkLst>
        </pc:cxnChg>
        <pc:cxnChg chg="mod ord">
          <ac:chgData name="Peter Hawkings" userId="f9159ce8-6d6b-438c-9d62-faaf9fcd0139" providerId="ADAL" clId="{DAC4369B-E202-4BE2-A4F9-2292DEA0FEB3}" dt="2022-06-28T11:11:57.464" v="508"/>
          <ac:cxnSpMkLst>
            <pc:docMk/>
            <pc:sldMk cId="3513633828" sldId="2145708912"/>
            <ac:cxnSpMk id="21" creationId="{607B0DA1-83DE-763B-DF8D-427D0F540767}"/>
          </ac:cxnSpMkLst>
        </pc:cxnChg>
        <pc:cxnChg chg="mod">
          <ac:chgData name="Peter Hawkings" userId="f9159ce8-6d6b-438c-9d62-faaf9fcd0139" providerId="ADAL" clId="{DAC4369B-E202-4BE2-A4F9-2292DEA0FEB3}" dt="2022-06-28T11:11:57.455" v="471"/>
          <ac:cxnSpMkLst>
            <pc:docMk/>
            <pc:sldMk cId="3513633828" sldId="2145708912"/>
            <ac:cxnSpMk id="69" creationId="{195EF595-E781-2357-2B68-ADFC04F2DED9}"/>
          </ac:cxnSpMkLst>
        </pc:cxnChg>
        <pc:cxnChg chg="mod ord">
          <ac:chgData name="Peter Hawkings" userId="f9159ce8-6d6b-438c-9d62-faaf9fcd0139" providerId="ADAL" clId="{DAC4369B-E202-4BE2-A4F9-2292DEA0FEB3}" dt="2022-06-28T11:11:57.455" v="474"/>
          <ac:cxnSpMkLst>
            <pc:docMk/>
            <pc:sldMk cId="3513633828" sldId="2145708912"/>
            <ac:cxnSpMk id="71" creationId="{55C8A376-680F-029C-49A3-F45066621BAB}"/>
          </ac:cxnSpMkLst>
        </pc:cxnChg>
        <pc:cxnChg chg="mod">
          <ac:chgData name="Peter Hawkings" userId="f9159ce8-6d6b-438c-9d62-faaf9fcd0139" providerId="ADAL" clId="{DAC4369B-E202-4BE2-A4F9-2292DEA0FEB3}" dt="2022-06-28T11:11:57.470" v="535"/>
          <ac:cxnSpMkLst>
            <pc:docMk/>
            <pc:sldMk cId="3513633828" sldId="2145708912"/>
            <ac:cxnSpMk id="83" creationId="{6D126F08-CFD0-15E6-3CBE-01BF06486957}"/>
          </ac:cxnSpMkLst>
        </pc:cxnChg>
      </pc:sldChg>
      <pc:sldChg chg="addSp delSp modSp mod">
        <pc:chgData name="Peter Hawkings" userId="f9159ce8-6d6b-438c-9d62-faaf9fcd0139" providerId="ADAL" clId="{DAC4369B-E202-4BE2-A4F9-2292DEA0FEB3}" dt="2022-06-28T11:19:20.090" v="832"/>
        <pc:sldMkLst>
          <pc:docMk/>
          <pc:sldMk cId="1504741916" sldId="2145709138"/>
        </pc:sldMkLst>
        <pc:spChg chg="mod">
          <ac:chgData name="Peter Hawkings" userId="f9159ce8-6d6b-438c-9d62-faaf9fcd0139" providerId="ADAL" clId="{DAC4369B-E202-4BE2-A4F9-2292DEA0FEB3}" dt="2022-06-28T11:14:03.180" v="643" actId="1076"/>
          <ac:spMkLst>
            <pc:docMk/>
            <pc:sldMk cId="1504741916" sldId="2145709138"/>
            <ac:spMk id="39" creationId="{3858D8DC-AF28-4444-8A72-AB80B706A127}"/>
          </ac:spMkLst>
        </pc:spChg>
        <pc:spChg chg="mod">
          <ac:chgData name="Peter Hawkings" userId="f9159ce8-6d6b-438c-9d62-faaf9fcd0139" providerId="ADAL" clId="{DAC4369B-E202-4BE2-A4F9-2292DEA0FEB3}" dt="2022-06-28T11:08:28.440" v="75" actId="6549"/>
          <ac:spMkLst>
            <pc:docMk/>
            <pc:sldMk cId="1504741916" sldId="2145709138"/>
            <ac:spMk id="60" creationId="{10A5E3DC-DCEC-795E-61FD-38558A8A95D9}"/>
          </ac:spMkLst>
        </pc:spChg>
        <pc:spChg chg="mod">
          <ac:chgData name="Peter Hawkings" userId="f9159ce8-6d6b-438c-9d62-faaf9fcd0139" providerId="ADAL" clId="{DAC4369B-E202-4BE2-A4F9-2292DEA0FEB3}" dt="2022-06-28T11:19:20.039" v="788" actId="948"/>
          <ac:spMkLst>
            <pc:docMk/>
            <pc:sldMk cId="1504741916" sldId="2145709138"/>
            <ac:spMk id="61" creationId="{363344B7-C41C-6AD0-57A8-240AD8BAC3A1}"/>
          </ac:spMkLst>
        </pc:spChg>
        <pc:spChg chg="mod">
          <ac:chgData name="Peter Hawkings" userId="f9159ce8-6d6b-438c-9d62-faaf9fcd0139" providerId="ADAL" clId="{DAC4369B-E202-4BE2-A4F9-2292DEA0FEB3}" dt="2022-06-28T11:16:20.291" v="766" actId="20577"/>
          <ac:spMkLst>
            <pc:docMk/>
            <pc:sldMk cId="1504741916" sldId="2145709138"/>
            <ac:spMk id="62" creationId="{554860A4-0F0C-0BBC-9661-F059676D3562}"/>
          </ac:spMkLst>
        </pc:spChg>
        <pc:spChg chg="mod">
          <ac:chgData name="Peter Hawkings" userId="f9159ce8-6d6b-438c-9d62-faaf9fcd0139" providerId="ADAL" clId="{DAC4369B-E202-4BE2-A4F9-2292DEA0FEB3}" dt="2022-06-28T11:14:13.144" v="645" actId="1038"/>
          <ac:spMkLst>
            <pc:docMk/>
            <pc:sldMk cId="1504741916" sldId="2145709138"/>
            <ac:spMk id="63" creationId="{DBF823E5-DDBB-4B30-E62B-C00A172FE78A}"/>
          </ac:spMkLst>
        </pc:spChg>
        <pc:spChg chg="mod">
          <ac:chgData name="Peter Hawkings" userId="f9159ce8-6d6b-438c-9d62-faaf9fcd0139" providerId="ADAL" clId="{DAC4369B-E202-4BE2-A4F9-2292DEA0FEB3}" dt="2022-06-28T11:14:37.630" v="658" actId="20577"/>
          <ac:spMkLst>
            <pc:docMk/>
            <pc:sldMk cId="1504741916" sldId="2145709138"/>
            <ac:spMk id="64" creationId="{D1532EF4-286B-D723-89E6-35E5AB8EFCC8}"/>
          </ac:spMkLst>
        </pc:spChg>
        <pc:spChg chg="del">
          <ac:chgData name="Peter Hawkings" userId="f9159ce8-6d6b-438c-9d62-faaf9fcd0139" providerId="ADAL" clId="{DAC4369B-E202-4BE2-A4F9-2292DEA0FEB3}" dt="2022-06-28T11:13:59.236" v="641" actId="21"/>
          <ac:spMkLst>
            <pc:docMk/>
            <pc:sldMk cId="1504741916" sldId="2145709138"/>
            <ac:spMk id="65" creationId="{6CA11B14-03A6-AB95-CEB8-5A0ED20E858F}"/>
          </ac:spMkLst>
        </pc:spChg>
        <pc:spChg chg="add del mod modVis">
          <ac:chgData name="Peter Hawkings" userId="f9159ce8-6d6b-438c-9d62-faaf9fcd0139" providerId="ADAL" clId="{DAC4369B-E202-4BE2-A4F9-2292DEA0FEB3}" dt="2022-06-28T11:19:20.089" v="830"/>
          <ac:spMkLst>
            <pc:docMk/>
            <pc:sldMk cId="1504741916" sldId="2145709138"/>
            <ac:spMk id="98" creationId="{CDB29B58-7A83-1D0E-427C-6D92252F3A6E}"/>
          </ac:spMkLst>
        </pc:spChg>
        <pc:spChg chg="add mod">
          <ac:chgData name="Peter Hawkings" userId="f9159ce8-6d6b-438c-9d62-faaf9fcd0139" providerId="ADAL" clId="{DAC4369B-E202-4BE2-A4F9-2292DEA0FEB3}" dt="2022-06-28T11:16:16.734" v="765" actId="20577"/>
          <ac:spMkLst>
            <pc:docMk/>
            <pc:sldMk cId="1504741916" sldId="2145709138"/>
            <ac:spMk id="118" creationId="{65BAC519-C4FE-307F-9223-683A36A61849}"/>
          </ac:spMkLst>
        </pc:spChg>
        <pc:graphicFrameChg chg="mod">
          <ac:chgData name="Peter Hawkings" userId="f9159ce8-6d6b-438c-9d62-faaf9fcd0139" providerId="ADAL" clId="{DAC4369B-E202-4BE2-A4F9-2292DEA0FEB3}" dt="2022-06-28T11:19:20.090" v="832"/>
          <ac:graphicFrameMkLst>
            <pc:docMk/>
            <pc:sldMk cId="1504741916" sldId="2145709138"/>
            <ac:graphicFrameMk id="5" creationId="{E7E284F2-3C9E-4FAD-88DB-B47A6D30B64C}"/>
          </ac:graphicFrameMkLst>
        </pc:graphicFrameChg>
        <pc:picChg chg="add mod">
          <ac:chgData name="Peter Hawkings" userId="f9159ce8-6d6b-438c-9d62-faaf9fcd0139" providerId="ADAL" clId="{DAC4369B-E202-4BE2-A4F9-2292DEA0FEB3}" dt="2022-06-28T11:14:22.397" v="647" actId="1076"/>
          <ac:picMkLst>
            <pc:docMk/>
            <pc:sldMk cId="1504741916" sldId="2145709138"/>
            <ac:picMk id="117" creationId="{E205F374-8D6F-7965-C727-0F5FF5B00D04}"/>
          </ac:picMkLst>
        </pc:picChg>
        <pc:picChg chg="mod">
          <ac:chgData name="Peter Hawkings" userId="f9159ce8-6d6b-438c-9d62-faaf9fcd0139" providerId="ADAL" clId="{DAC4369B-E202-4BE2-A4F9-2292DEA0FEB3}" dt="2022-06-28T11:14:13.144" v="645" actId="1038"/>
          <ac:picMkLst>
            <pc:docMk/>
            <pc:sldMk cId="1504741916" sldId="2145709138"/>
            <ac:picMk id="1044" creationId="{1777F0F1-74F5-55C1-2EA6-0DB202007D3B}"/>
          </ac:picMkLst>
        </pc:picChg>
        <pc:picChg chg="del">
          <ac:chgData name="Peter Hawkings" userId="f9159ce8-6d6b-438c-9d62-faaf9fcd0139" providerId="ADAL" clId="{DAC4369B-E202-4BE2-A4F9-2292DEA0FEB3}" dt="2022-06-28T11:13:59.236" v="641" actId="21"/>
          <ac:picMkLst>
            <pc:docMk/>
            <pc:sldMk cId="1504741916" sldId="2145709138"/>
            <ac:picMk id="1048" creationId="{A1840389-94AB-D72A-AFE8-B4AC1FE4605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9.xlsb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0.xlsb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1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5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6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7.xlsb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8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026455026455028E-2"/>
          <c:y val="5.5026455026455028E-2"/>
          <c:w val="0.88994708994708993"/>
          <c:h val="0.8899470899470899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3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FF52-44CC-8F75-EBC2DDB83CE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317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F52-44CC-8F75-EBC2DDB83CE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317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FF52-44CC-8F75-EBC2DDB83CEB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317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FF52-44CC-8F75-EBC2DDB83CEB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 w="317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FF52-44CC-8F75-EBC2DDB83CEB}"/>
              </c:ext>
            </c:extLst>
          </c:dPt>
          <c:dPt>
            <c:idx val="5"/>
            <c:bubble3D val="0"/>
            <c:spPr>
              <a:solidFill>
                <a:srgbClr val="5874BA"/>
              </a:solidFill>
              <a:ln w="317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FF52-44CC-8F75-EBC2DDB83CEB}"/>
              </c:ext>
            </c:extLst>
          </c:dPt>
          <c:val>
            <c:numRef>
              <c:f>Sheet1!$A$1:$A$6</c:f>
              <c:numCache>
                <c:formatCode>General</c:formatCode>
                <c:ptCount val="6"/>
                <c:pt idx="0">
                  <c:v>40.50880626223092</c:v>
                </c:pt>
                <c:pt idx="1">
                  <c:v>21.983039791258967</c:v>
                </c:pt>
                <c:pt idx="2">
                  <c:v>16.764514024787996</c:v>
                </c:pt>
                <c:pt idx="3">
                  <c:v>17.090671885192432</c:v>
                </c:pt>
                <c:pt idx="4">
                  <c:v>3.6529680365296802</c:v>
                </c:pt>
                <c:pt idx="5">
                  <c:v>0.52185257664709717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F52-44CC-8F75-EBC2DDB83C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126255380200865E-2"/>
          <c:y val="4.2242079610073112E-2"/>
          <c:w val="0.8084648493543759"/>
          <c:h val="0.91551584077985382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0906-44A8-A20C-0040A894895F}"/>
              </c:ext>
            </c:extLst>
          </c:dPt>
          <c:dPt>
            <c:idx val="1"/>
            <c:bubble3D val="0"/>
            <c:spPr>
              <a:solidFill>
                <a:srgbClr val="1D537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0906-44A8-A20C-0040A894895F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0906-44A8-A20C-0040A894895F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0906-44A8-A20C-0040A894895F}"/>
              </c:ext>
            </c:extLst>
          </c:dPt>
          <c:dLbls>
            <c:dLbl>
              <c:idx val="0"/>
              <c:layout>
                <c:manualLayout>
                  <c:x val="0.10329985652797705"/>
                  <c:y val="-8.4484159220146224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>
                      <a:solidFill>
                        <a:schemeClr val="bg1"/>
                      </a:solidFill>
                      <a:latin typeface="+mn-lt"/>
                      <a:ea typeface="Open Sans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0906-44A8-A20C-0040A894895F}"/>
                </c:ext>
              </c:extLst>
            </c:dLbl>
            <c:dLbl>
              <c:idx val="2"/>
              <c:layout>
                <c:manualLayout>
                  <c:x val="-0.1054519368723099"/>
                  <c:y val="8.0422420796100735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>
                      <a:solidFill>
                        <a:schemeClr val="bg1"/>
                      </a:solidFill>
                      <a:latin typeface="+mn-lt"/>
                      <a:ea typeface="Open Sans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0906-44A8-A20C-0040A894895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Sheet1!$A$1:$A$4</c:f>
              <c:numCache>
                <c:formatCode>General</c:formatCode>
                <c:ptCount val="4"/>
                <c:pt idx="0">
                  <c:v>30</c:v>
                </c:pt>
                <c:pt idx="1">
                  <c:v>4</c:v>
                </c:pt>
                <c:pt idx="2">
                  <c:v>63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06-44A8-A20C-0040A89489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126255380200865E-2"/>
          <c:y val="4.2242079610073112E-2"/>
          <c:w val="0.8084648493543759"/>
          <c:h val="0.91551584077985382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0A5B-4C05-9863-FAE33D2C5334}"/>
              </c:ext>
            </c:extLst>
          </c:dPt>
          <c:dPt>
            <c:idx val="1"/>
            <c:bubble3D val="0"/>
            <c:spPr>
              <a:solidFill>
                <a:srgbClr val="1D537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0A5B-4C05-9863-FAE33D2C5334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0A5B-4C05-9863-FAE33D2C5334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0A5B-4C05-9863-FAE33D2C5334}"/>
              </c:ext>
            </c:extLst>
          </c:dPt>
          <c:dLbls>
            <c:dLbl>
              <c:idx val="0"/>
              <c:layout>
                <c:manualLayout>
                  <c:x val="0.12195121951219512"/>
                  <c:y val="4.4679122664500408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>
                      <a:solidFill>
                        <a:schemeClr val="bg1"/>
                      </a:solidFill>
                      <a:latin typeface="+mn-lt"/>
                      <a:ea typeface="Open Sans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0A5B-4C05-9863-FAE33D2C5334}"/>
                </c:ext>
              </c:extLst>
            </c:dLbl>
            <c:dLbl>
              <c:idx val="1"/>
              <c:layout>
                <c:manualLayout>
                  <c:x val="-0.11406025824964132"/>
                  <c:y val="6.580016246953696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>
                      <a:solidFill>
                        <a:schemeClr val="bg1"/>
                      </a:solidFill>
                      <a:latin typeface="+mn-lt"/>
                      <a:ea typeface="Open Sans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0A5B-4C05-9863-FAE33D2C5334}"/>
                </c:ext>
              </c:extLst>
            </c:dLbl>
            <c:dLbl>
              <c:idx val="2"/>
              <c:layout>
                <c:manualLayout>
                  <c:x val="-0.10329985652797705"/>
                  <c:y val="-8.5296506904955327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>
                      <a:solidFill>
                        <a:schemeClr val="bg1"/>
                      </a:solidFill>
                      <a:latin typeface="+mn-lt"/>
                      <a:ea typeface="Open Sans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0A5B-4C05-9863-FAE33D2C5334}"/>
                </c:ext>
              </c:extLst>
            </c:dLbl>
            <c:dLbl>
              <c:idx val="3"/>
              <c:layout>
                <c:manualLayout>
                  <c:x val="-2.3672883787661407E-2"/>
                  <c:y val="-0.17059301380991065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>
                      <a:solidFill>
                        <a:schemeClr val="bg1"/>
                      </a:solidFill>
                      <a:latin typeface="+mn-lt"/>
                      <a:ea typeface="Open Sans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0A5B-4C05-9863-FAE33D2C533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Sheet1!$A$1:$A$4</c:f>
              <c:numCache>
                <c:formatCode>General</c:formatCode>
                <c:ptCount val="4"/>
                <c:pt idx="0">
                  <c:v>60</c:v>
                </c:pt>
                <c:pt idx="1">
                  <c:v>15</c:v>
                </c:pt>
                <c:pt idx="2">
                  <c:v>20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5B-4C05-9863-FAE33D2C53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612635078969242E-2"/>
          <c:y val="2.7987082884822389E-2"/>
          <c:w val="0.95677472984206147"/>
          <c:h val="0.9440258342303552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C0C0C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j-ea"/>
                      <a:cs typeface="+mj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1A66-49EC-AF23-106A9B6EA92C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j-ea"/>
                      <a:cs typeface="+mj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1A66-49EC-AF23-106A9B6EA92C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j-ea"/>
                      <a:cs typeface="+mj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1A66-49EC-AF23-106A9B6EA92C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j-ea"/>
                      <a:cs typeface="+mj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1A66-49EC-AF23-106A9B6EA92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Sheet1!$A$1:$D$1</c:f>
              <c:numCache>
                <c:formatCode>General</c:formatCode>
                <c:ptCount val="4"/>
                <c:pt idx="0">
                  <c:v>4.6550290939318373</c:v>
                </c:pt>
                <c:pt idx="1">
                  <c:v>20.825703346096223</c:v>
                </c:pt>
                <c:pt idx="2">
                  <c:v>11.314777098891152</c:v>
                </c:pt>
                <c:pt idx="3">
                  <c:v>13.068731848983543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66-49EC-AF23-106A9B6EA92C}"/>
            </c:ext>
          </c:extLst>
        </c:ser>
        <c:ser>
          <c:idx val="1"/>
          <c:order val="1"/>
          <c:spPr>
            <a:solidFill>
              <a:srgbClr val="6F8DB9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5.3821313240043052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j-ea"/>
                      <a:cs typeface="+mj-cs"/>
                      <a:sym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1A66-49EC-AF23-106A9B6EA92C}"/>
                </c:ext>
              </c:extLst>
            </c:dLbl>
            <c:dLbl>
              <c:idx val="1"/>
              <c:layout>
                <c:manualLayout>
                  <c:x val="0"/>
                  <c:y val="-5.3821313240043052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j-ea"/>
                      <a:cs typeface="+mj-cs"/>
                      <a:sym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1A66-49EC-AF23-106A9B6EA92C}"/>
                </c:ext>
              </c:extLst>
            </c:dLbl>
            <c:dLbl>
              <c:idx val="2"/>
              <c:layout>
                <c:manualLayout>
                  <c:x val="0"/>
                  <c:y val="-5.3821313240043052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j-ea"/>
                      <a:cs typeface="+mj-cs"/>
                      <a:sym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1A66-49EC-AF23-106A9B6EA92C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j-ea"/>
                      <a:cs typeface="+mj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1A66-49EC-AF23-106A9B6EA92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Sheet1!$A$2:$D$2</c:f>
              <c:numCache>
                <c:formatCode>General</c:formatCode>
                <c:ptCount val="4"/>
                <c:pt idx="0">
                  <c:v>21.363258520365754</c:v>
                </c:pt>
                <c:pt idx="1">
                  <c:v>12.835025803229563</c:v>
                </c:pt>
                <c:pt idx="2">
                  <c:v>44.289270358516795</c:v>
                </c:pt>
                <c:pt idx="3">
                  <c:v>33.639883833494679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A66-49EC-AF23-106A9B6EA92C}"/>
            </c:ext>
          </c:extLst>
        </c:ser>
        <c:ser>
          <c:idx val="2"/>
          <c:order val="2"/>
          <c:spPr>
            <a:solidFill>
              <a:srgbClr val="C3CFE1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j-ea"/>
                      <a:cs typeface="+mj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1A66-49EC-AF23-106A9B6EA92C}"/>
                </c:ext>
              </c:extLst>
            </c:dLbl>
            <c:dLbl>
              <c:idx val="2"/>
              <c:layout>
                <c:manualLayout>
                  <c:x val="0"/>
                  <c:y val="-5.3821313240043052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j-ea"/>
                      <a:cs typeface="+mj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1A66-49EC-AF23-106A9B6EA92C}"/>
                </c:ext>
              </c:extLst>
            </c:dLbl>
            <c:dLbl>
              <c:idx val="3"/>
              <c:layout>
                <c:manualLayout>
                  <c:x val="0"/>
                  <c:y val="-5.3821313240043052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j-ea"/>
                      <a:cs typeface="+mj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1A66-49EC-AF23-106A9B6EA92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Sheet1!$A$3:$D$3</c:f>
              <c:numCache>
                <c:formatCode>General</c:formatCode>
                <c:ptCount val="4"/>
                <c:pt idx="0">
                  <c:v>0.58187863674147855</c:v>
                </c:pt>
                <c:pt idx="1">
                  <c:v>59.746961877809227</c:v>
                </c:pt>
                <c:pt idx="2">
                  <c:v>28.125303074386576</c:v>
                </c:pt>
                <c:pt idx="3">
                  <c:v>53.242981606969984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A66-49EC-AF23-106A9B6EA92C}"/>
            </c:ext>
          </c:extLst>
        </c:ser>
        <c:ser>
          <c:idx val="3"/>
          <c:order val="3"/>
          <c:spPr>
            <a:solidFill>
              <a:srgbClr val="80808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j-ea"/>
                      <a:cs typeface="+mj-cs"/>
                      <a:sym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1A66-49EC-AF23-106A9B6EA92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Sheet1!$A$4:$D$4</c:f>
              <c:numCache>
                <c:formatCode>General</c:formatCode>
                <c:ptCount val="4"/>
                <c:pt idx="0">
                  <c:v>21.778886118038237</c:v>
                </c:pt>
                <c:pt idx="1">
                  <c:v>1.3650740802397254</c:v>
                </c:pt>
                <c:pt idx="2">
                  <c:v>0.10668218407525742</c:v>
                </c:pt>
                <c:pt idx="3">
                  <c:v>2.4201355275899061E-2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A66-49EC-AF23-106A9B6EA92C}"/>
            </c:ext>
          </c:extLst>
        </c:ser>
        <c:ser>
          <c:idx val="4"/>
          <c:order val="4"/>
          <c:spPr>
            <a:solidFill>
              <a:schemeClr val="tx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5.3821313240043052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j-ea"/>
                      <a:cs typeface="+mj-cs"/>
                      <a:sym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1A66-49EC-AF23-106A9B6EA92C}"/>
                </c:ext>
              </c:extLst>
            </c:dLbl>
            <c:dLbl>
              <c:idx val="1"/>
              <c:layout>
                <c:manualLayout>
                  <c:x val="3.3250207813798838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j-ea"/>
                      <a:cs typeface="+mj-cs"/>
                      <a:sym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1A66-49EC-AF23-106A9B6EA92C}"/>
                </c:ext>
              </c:extLst>
            </c:dLbl>
            <c:dLbl>
              <c:idx val="2"/>
              <c:layout>
                <c:manualLayout>
                  <c:x val="0"/>
                  <c:y val="-5.3821313240043052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j-ea"/>
                      <a:cs typeface="+mj-cs"/>
                      <a:sym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1A66-49EC-AF23-106A9B6EA92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Sheet1!$A$5:$D$5</c:f>
              <c:numCache>
                <c:formatCode>General</c:formatCode>
                <c:ptCount val="4"/>
                <c:pt idx="0">
                  <c:v>51.620947630922686</c:v>
                </c:pt>
                <c:pt idx="1">
                  <c:v>5.2272348926252654</c:v>
                </c:pt>
                <c:pt idx="2">
                  <c:v>16.163967284130219</c:v>
                </c:pt>
                <c:pt idx="3">
                  <c:v>2.4201355275899061E-2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1A66-49EC-AF23-106A9B6EA9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627304543"/>
        <c:axId val="1"/>
      </c:barChart>
      <c:catAx>
        <c:axId val="162730454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27304543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026455026455028E-2"/>
          <c:y val="5.5026455026455028E-2"/>
          <c:w val="0.88994708994708993"/>
          <c:h val="0.8899470899470899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3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0C90-46F3-AFE5-247E86FAB6D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317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C90-46F3-AFE5-247E86FAB6D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317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0C90-46F3-AFE5-247E86FAB6D4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317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0C90-46F3-AFE5-247E86FAB6D4}"/>
              </c:ext>
            </c:extLst>
          </c:dPt>
          <c:dPt>
            <c:idx val="4"/>
            <c:bubble3D val="0"/>
            <c:spPr>
              <a:solidFill>
                <a:srgbClr val="1D537F"/>
              </a:solidFill>
              <a:ln w="317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0C90-46F3-AFE5-247E86FAB6D4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317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0C90-46F3-AFE5-247E86FAB6D4}"/>
              </c:ext>
            </c:extLst>
          </c:dPt>
          <c:val>
            <c:numRef>
              <c:f>Sheet1!$A$1:$A$6</c:f>
              <c:numCache>
                <c:formatCode>General</c:formatCode>
                <c:ptCount val="6"/>
                <c:pt idx="0">
                  <c:v>40.50880626223092</c:v>
                </c:pt>
                <c:pt idx="1">
                  <c:v>21.983039791258967</c:v>
                </c:pt>
                <c:pt idx="2">
                  <c:v>16.764514024787996</c:v>
                </c:pt>
                <c:pt idx="3">
                  <c:v>17.090671885192432</c:v>
                </c:pt>
                <c:pt idx="4">
                  <c:v>3.6529680365296802</c:v>
                </c:pt>
                <c:pt idx="5">
                  <c:v>0.52185257664709717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C90-46F3-AFE5-247E86FAB6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968287526427059E-2"/>
          <c:y val="5.4968287526427059E-2"/>
          <c:w val="0.89006342494714585"/>
          <c:h val="0.89006342494714585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3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ECB7-4F09-808C-99AD092E36C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317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ECB7-4F09-808C-99AD092E36C2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ECB7-4F09-808C-99AD092E36C2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317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ECB7-4F09-808C-99AD092E36C2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 w="317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ECB7-4F09-808C-99AD092E36C2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317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ECB7-4F09-808C-99AD092E36C2}"/>
              </c:ext>
            </c:extLst>
          </c:dPt>
          <c:val>
            <c:numRef>
              <c:f>Sheet1!$A$1:$A$6</c:f>
              <c:numCache>
                <c:formatCode>General</c:formatCode>
                <c:ptCount val="6"/>
                <c:pt idx="0">
                  <c:v>40.50880626223092</c:v>
                </c:pt>
                <c:pt idx="1">
                  <c:v>21.983039791258967</c:v>
                </c:pt>
                <c:pt idx="2">
                  <c:v>17.090671885192432</c:v>
                </c:pt>
                <c:pt idx="3">
                  <c:v>16.764514024787996</c:v>
                </c:pt>
                <c:pt idx="4">
                  <c:v>3.6529680365296802</c:v>
                </c:pt>
                <c:pt idx="5">
                  <c:v>0.52185257664709717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CB7-4F09-808C-99AD092E36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026455026455028E-2"/>
          <c:y val="5.5026455026455028E-2"/>
          <c:w val="0.88994708994708993"/>
          <c:h val="0.8899470899470899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3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6B04-4084-B43E-C74A316B28ED}"/>
              </c:ext>
            </c:extLst>
          </c:dPt>
          <c:dPt>
            <c:idx val="1"/>
            <c:bubble3D val="0"/>
            <c:spPr>
              <a:solidFill>
                <a:srgbClr val="BEDAF0"/>
              </a:solidFill>
              <a:ln w="317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6B04-4084-B43E-C74A316B28E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317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6B04-4084-B43E-C74A316B28ED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317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6B04-4084-B43E-C74A316B28ED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 w="317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6B04-4084-B43E-C74A316B28ED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317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6B04-4084-B43E-C74A316B28ED}"/>
              </c:ext>
            </c:extLst>
          </c:dPt>
          <c:val>
            <c:numRef>
              <c:f>Sheet1!$A$1:$A$6</c:f>
              <c:numCache>
                <c:formatCode>General</c:formatCode>
                <c:ptCount val="6"/>
                <c:pt idx="0">
                  <c:v>40.50880626223092</c:v>
                </c:pt>
                <c:pt idx="1">
                  <c:v>21.983039791258967</c:v>
                </c:pt>
                <c:pt idx="2">
                  <c:v>16.764514024787996</c:v>
                </c:pt>
                <c:pt idx="3">
                  <c:v>17.090671885192432</c:v>
                </c:pt>
                <c:pt idx="4">
                  <c:v>3.6529680365296802</c:v>
                </c:pt>
                <c:pt idx="5">
                  <c:v>0.52185257664709717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04-4084-B43E-C74A316B28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026455026455028E-2"/>
          <c:y val="5.5026455026455028E-2"/>
          <c:w val="0.88994708994708993"/>
          <c:h val="0.8899470899470899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tx2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8E7A-4E88-83DC-D83B3C6D180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317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8E7A-4E88-83DC-D83B3C6D180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317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8E7A-4E88-83DC-D83B3C6D1803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317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8E7A-4E88-83DC-D83B3C6D1803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 w="317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8E7A-4E88-83DC-D83B3C6D1803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317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8E7A-4E88-83DC-D83B3C6D1803}"/>
              </c:ext>
            </c:extLst>
          </c:dPt>
          <c:val>
            <c:numRef>
              <c:f>Sheet1!$A$1:$A$6</c:f>
              <c:numCache>
                <c:formatCode>General</c:formatCode>
                <c:ptCount val="6"/>
                <c:pt idx="0">
                  <c:v>40.50880626223092</c:v>
                </c:pt>
                <c:pt idx="1">
                  <c:v>21.983039791258967</c:v>
                </c:pt>
                <c:pt idx="2">
                  <c:v>16.764514024787996</c:v>
                </c:pt>
                <c:pt idx="3">
                  <c:v>17.090671885192432</c:v>
                </c:pt>
                <c:pt idx="4">
                  <c:v>3.6529680365296802</c:v>
                </c:pt>
                <c:pt idx="5">
                  <c:v>0.52185257664709717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E7A-4E88-83DC-D83B3C6D1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458563535911604E-2"/>
          <c:y val="5.7458563535911604E-2"/>
          <c:w val="0.88508287292817678"/>
          <c:h val="0.88508287292817678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3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4895-44BB-AA66-8EAFA87C708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317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895-44BB-AA66-8EAFA87C708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317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4895-44BB-AA66-8EAFA87C708F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317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895-44BB-AA66-8EAFA87C708F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 w="317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4895-44BB-AA66-8EAFA87C708F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317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895-44BB-AA66-8EAFA87C708F}"/>
              </c:ext>
            </c:extLst>
          </c:dPt>
          <c:val>
            <c:numRef>
              <c:f>Sheet1!$A$1:$A$6</c:f>
              <c:numCache>
                <c:formatCode>General</c:formatCode>
                <c:ptCount val="6"/>
                <c:pt idx="0">
                  <c:v>40.50880626223092</c:v>
                </c:pt>
                <c:pt idx="1">
                  <c:v>21.983039791258967</c:v>
                </c:pt>
                <c:pt idx="2">
                  <c:v>16.764514024787996</c:v>
                </c:pt>
                <c:pt idx="3">
                  <c:v>17.090671885192432</c:v>
                </c:pt>
                <c:pt idx="4">
                  <c:v>3.6529680365296802</c:v>
                </c:pt>
                <c:pt idx="5">
                  <c:v>0.52185257664709717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895-44BB-AA66-8EAFA87C70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985031033223805E-2"/>
          <c:y val="3.0462800234329231E-2"/>
          <c:w val="0.9620299379335524"/>
          <c:h val="0.9390743995313415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C30C3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44BC-49CE-8742-93830E421236}"/>
              </c:ext>
            </c:extLst>
          </c:dPt>
          <c:val>
            <c:numRef>
              <c:f>Sheet1!$A$1:$G$1</c:f>
              <c:numCache>
                <c:formatCode>General</c:formatCode>
                <c:ptCount val="7"/>
                <c:pt idx="0">
                  <c:v>874000</c:v>
                </c:pt>
                <c:pt idx="1">
                  <c:v>720000</c:v>
                </c:pt>
                <c:pt idx="2">
                  <c:v>365000</c:v>
                </c:pt>
                <c:pt idx="3">
                  <c:v>168000</c:v>
                </c:pt>
                <c:pt idx="4">
                  <c:v>166000</c:v>
                </c:pt>
                <c:pt idx="5">
                  <c:v>126000</c:v>
                </c:pt>
                <c:pt idx="6">
                  <c:v>57000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BC-49CE-8742-93830E4212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353021375"/>
        <c:axId val="1"/>
      </c:barChart>
      <c:catAx>
        <c:axId val="135302137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rgbClr val="000000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74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353021375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985031033223805E-2"/>
          <c:y val="3.0462800234329231E-2"/>
          <c:w val="0.9620299379335524"/>
          <c:h val="0.9390743995313415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C30C3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DFD6-47D4-9E0A-4CA75CAA862D}"/>
              </c:ext>
            </c:extLst>
          </c:dPt>
          <c:val>
            <c:numRef>
              <c:f>Sheet1!$A$1:$G$1</c:f>
              <c:numCache>
                <c:formatCode>General</c:formatCode>
                <c:ptCount val="7"/>
                <c:pt idx="0">
                  <c:v>155252.34200743501</c:v>
                </c:pt>
                <c:pt idx="1">
                  <c:v>53000</c:v>
                </c:pt>
                <c:pt idx="2">
                  <c:v>24000</c:v>
                </c:pt>
                <c:pt idx="3">
                  <c:v>22000</c:v>
                </c:pt>
                <c:pt idx="4">
                  <c:v>20000</c:v>
                </c:pt>
                <c:pt idx="5">
                  <c:v>19424.169230667201</c:v>
                </c:pt>
                <c:pt idx="6">
                  <c:v>16000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D6-47D4-9E0A-4CA75CAA8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560573295"/>
        <c:axId val="1"/>
      </c:barChart>
      <c:catAx>
        <c:axId val="156057329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55252.3420074350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560573295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126255380200865E-2"/>
          <c:y val="4.2242079610073112E-2"/>
          <c:w val="0.8084648493543759"/>
          <c:h val="0.91551584077985382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B954-47DB-891D-478B7E96C73B}"/>
              </c:ext>
            </c:extLst>
          </c:dPt>
          <c:dPt>
            <c:idx val="1"/>
            <c:bubble3D val="0"/>
            <c:spPr>
              <a:solidFill>
                <a:srgbClr val="1D537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B954-47DB-891D-478B7E96C73B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B954-47DB-891D-478B7E96C73B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B954-47DB-891D-478B7E96C73B}"/>
              </c:ext>
            </c:extLst>
          </c:dPt>
          <c:dLbls>
            <c:dLbl>
              <c:idx val="0"/>
              <c:layout>
                <c:manualLayout>
                  <c:x val="8.0344332855093251E-2"/>
                  <c:y val="-0.11697806661251016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>
                      <a:solidFill>
                        <a:schemeClr val="bg1"/>
                      </a:solidFill>
                      <a:latin typeface="+mn-lt"/>
                      <a:ea typeface="Open Sans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954-47DB-891D-478B7E96C73B}"/>
                </c:ext>
              </c:extLst>
            </c:dLbl>
            <c:dLbl>
              <c:idx val="2"/>
              <c:layout>
                <c:manualLayout>
                  <c:x val="-7.7474892395982778E-2"/>
                  <c:y val="0.1202274573517465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>
                      <a:solidFill>
                        <a:schemeClr val="bg1"/>
                      </a:solidFill>
                      <a:latin typeface="+mn-lt"/>
                      <a:ea typeface="Open Sans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B954-47DB-891D-478B7E96C73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Sheet1!$A$1:$A$4</c:f>
              <c:numCache>
                <c:formatCode>General</c:formatCode>
                <c:ptCount val="4"/>
                <c:pt idx="0">
                  <c:v>21</c:v>
                </c:pt>
                <c:pt idx="1">
                  <c:v>2</c:v>
                </c:pt>
                <c:pt idx="2">
                  <c:v>74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54-47DB-891D-478B7E96C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7331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l" defTabSz="909638">
              <a:defRPr sz="1200"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50344" y="0"/>
            <a:ext cx="2945764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/>
            </a:lvl1pPr>
          </a:lstStyle>
          <a:p>
            <a:pPr>
              <a:defRPr/>
            </a:pPr>
            <a:fld id="{0B83E3DA-4838-46E1-B9E2-2990FC7662BA}" type="datetimeFigureOut">
              <a:rPr lang="en-GB">
                <a:latin typeface="Arial"/>
              </a:rPr>
              <a:pPr>
                <a:defRPr/>
              </a:pPr>
              <a:t>Betting industry expenditure (media rights &amp; levy)</a:t>
            </a:fld>
            <a:endParaRPr lang="en-GB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430223"/>
            <a:ext cx="2947331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l" defTabSz="909638">
              <a:defRPr sz="1200"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50344" y="9430223"/>
            <a:ext cx="2945764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/>
            </a:lvl1pPr>
          </a:lstStyle>
          <a:p>
            <a:pPr>
              <a:defRPr/>
            </a:pPr>
            <a:fld id="{1808A509-6457-4496-B2E6-0DE3C23E84B7}" type="slidenum">
              <a:rPr lang="en-GB">
                <a:latin typeface="Arial"/>
              </a:rPr>
              <a:pPr>
                <a:defRPr/>
              </a:pPr>
              <a:t>‹#›</a:t>
            </a:fld>
            <a:endParaRPr lang="en-GB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1256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196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l" defTabSz="909638" eaLnBrk="1"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344" y="0"/>
            <a:ext cx="2945764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defTabSz="909638" eaLnBrk="1"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5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963" y="4715907"/>
            <a:ext cx="5436886" cy="446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223"/>
            <a:ext cx="2944196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l" defTabSz="909638" eaLnBrk="1"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344" y="9430223"/>
            <a:ext cx="2945764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>
              <a:defRPr/>
            </a:pPr>
            <a:fld id="{8C38809B-B8ED-4CC6-85B7-6FDA7C2593F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0649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" panose="020B0606030504020204" pitchFamily="34" charset="0"/>
        <a:ea typeface="Open Sans" panose="020B0606030504020204" pitchFamily="34" charset="0"/>
        <a:cs typeface="Open Sans" panose="020B0606030504020204" pitchFamily="34" charset="0"/>
        <a:sym typeface="Open Sans" panose="020B0606030504020204" pitchFamily="34" charset="0"/>
      </a:defRPr>
    </a:lvl1pPr>
    <a:lvl2pPr marL="45713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" panose="020B0606030504020204" pitchFamily="34" charset="0"/>
        <a:ea typeface="Open Sans" panose="020B0606030504020204" pitchFamily="34" charset="0"/>
        <a:cs typeface="Open Sans" panose="020B0606030504020204" pitchFamily="34" charset="0"/>
        <a:sym typeface="Open Sans" panose="020B0606030504020204" pitchFamily="34" charset="0"/>
      </a:defRPr>
    </a:lvl2pPr>
    <a:lvl3pPr marL="91426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" panose="020B0606030504020204" pitchFamily="34" charset="0"/>
        <a:ea typeface="Open Sans" panose="020B0606030504020204" pitchFamily="34" charset="0"/>
        <a:cs typeface="Open Sans" panose="020B0606030504020204" pitchFamily="34" charset="0"/>
        <a:sym typeface="Open Sans" panose="020B0606030504020204" pitchFamily="34" charset="0"/>
      </a:defRPr>
    </a:lvl3pPr>
    <a:lvl4pPr marL="1371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" panose="020B0606030504020204" pitchFamily="34" charset="0"/>
        <a:ea typeface="Open Sans" panose="020B0606030504020204" pitchFamily="34" charset="0"/>
        <a:cs typeface="Open Sans" panose="020B0606030504020204" pitchFamily="34" charset="0"/>
        <a:sym typeface="Open Sans" panose="020B0606030504020204" pitchFamily="34" charset="0"/>
      </a:defRPr>
    </a:lvl4pPr>
    <a:lvl5pPr marL="182853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" panose="020B0606030504020204" pitchFamily="34" charset="0"/>
        <a:ea typeface="Open Sans" panose="020B0606030504020204" pitchFamily="34" charset="0"/>
        <a:cs typeface="Open Sans" panose="020B0606030504020204" pitchFamily="34" charset="0"/>
        <a:sym typeface="Open Sans" panose="020B0606030504020204" pitchFamily="34" charset="0"/>
      </a:defRPr>
    </a:lvl5pPr>
    <a:lvl6pPr marL="2285670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0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38809B-B8ED-4CC6-85B7-6FDA7C2593F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112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38809B-B8ED-4CC6-85B7-6FDA7C2593F5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183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96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38809B-B8ED-4CC6-85B7-6FDA7C2593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algn="r" defTabSz="9096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21934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38809B-B8ED-4CC6-85B7-6FDA7C2593F5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223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Largest individual owner breeder operations employ over 700 people with operating expenditure north of £50m p.a.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38809B-B8ED-4CC6-85B7-6FDA7C2593F5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980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38809B-B8ED-4CC6-85B7-6FDA7C2593F5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13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66750D-6FE9-4C12-A1BC-9F87FDF57F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48249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Appreciate all markets have different structures around things such as betting privatisation and mechanisms, ways that ecosystem interacts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38809B-B8ED-4CC6-85B7-6FDA7C2593F5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627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8 out of 20 of EPL clubs have betting partners front of shirt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38809B-B8ED-4CC6-85B7-6FDA7C2593F5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813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If racing does nothing, our analysis indicates that racing industry would have a low growth rate over next 5 years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38809B-B8ED-4CC6-85B7-6FDA7C2593F5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559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6.xml"/><Relationship Id="rId7" Type="http://schemas.openxmlformats.org/officeDocument/2006/relationships/oleObject" Target="../embeddings/oleObject2.bin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9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1.xml"/><Relationship Id="rId7" Type="http://schemas.openxmlformats.org/officeDocument/2006/relationships/image" Target="../media/image3.emf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2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8.xml"/><Relationship Id="rId7" Type="http://schemas.openxmlformats.org/officeDocument/2006/relationships/image" Target="../media/image4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1.xml"/><Relationship Id="rId7" Type="http://schemas.openxmlformats.org/officeDocument/2006/relationships/image" Target="../media/image4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6.sv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4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6.xml"/><Relationship Id="rId7" Type="http://schemas.openxmlformats.org/officeDocument/2006/relationships/image" Target="../media/image3.emf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oleObject" Target="../embeddings/oleObject8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55591655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7" imgH="346" progId="TCLayout.ActiveDocument.1">
                  <p:embed/>
                </p:oleObj>
              </mc:Choice>
              <mc:Fallback>
                <p:oleObj name="think-cell Slide" r:id="rId7" imgW="347" imgH="34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0443025-DF70-4207-84E4-98502857246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buFontTx/>
              <a:buNone/>
            </a:pPr>
            <a:endParaRPr lang="en-GB" sz="2200" b="1" i="0" baseline="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0" name="Line 13">
            <a:extLst>
              <a:ext uri="{FF2B5EF4-FFF2-40B4-BE49-F238E27FC236}">
                <a16:creationId xmlns:a16="http://schemas.microsoft.com/office/drawing/2014/main" id="{A160A74A-7517-4270-894D-815F957B3D57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" y="6308725"/>
            <a:ext cx="12191999" cy="0"/>
          </a:xfrm>
          <a:prstGeom prst="line">
            <a:avLst/>
          </a:prstGeom>
          <a:noFill/>
          <a:ln w="19050">
            <a:solidFill>
              <a:srgbClr val="23315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pPr eaLnBrk="1"/>
            <a:endParaRPr lang="en-GB" sz="1600" noProof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887322-0E20-4307-982E-7BE6D6862EF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660" y="6456077"/>
            <a:ext cx="776347" cy="262763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64843AB2-32FA-4C10-8295-EE471488D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73329" y="6483572"/>
            <a:ext cx="576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fld id="{EBB7C29E-0FCD-4FC3-8300-95B9CB81B2D3}" type="slidenum">
              <a:rPr lang="en-GB" sz="1000" noProof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algn="l">
                <a:defRPr/>
              </a:pPr>
              <a:t>‹#›</a:t>
            </a:fld>
            <a:endParaRPr lang="en-GB" sz="1000" noProof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354745-F420-46AB-A1B3-E8FC89D286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6408866"/>
            <a:ext cx="10271375" cy="357185"/>
          </a:xfrm>
          <a:prstGeom prst="rect">
            <a:avLst/>
          </a:prstGeom>
        </p:spPr>
        <p:txBody>
          <a:bodyPr lIns="0" tIns="0" rIns="0" bIns="0" anchor="ctr"/>
          <a:lstStyle>
            <a:lvl1pPr marL="447663" indent="-447663"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Source: Portas analysis</a:t>
            </a:r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A899BCD-B820-4CF1-8DDC-8D93B32C3B03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34964" y="410749"/>
            <a:ext cx="11522075" cy="749715"/>
          </a:xfrm>
          <a:prstGeom prst="rect">
            <a:avLst/>
          </a:prstGeom>
        </p:spPr>
        <p:txBody>
          <a:bodyPr vert="horz" wrap="square" lIns="0" tIns="0" rIns="0" bIns="0" anchor="t" anchorCtr="0"/>
          <a:lstStyle>
            <a:lvl1pPr>
              <a:defRPr sz="2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CAC9F4C2-1864-4B43-AF43-70BA8724A3A0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buFontTx/>
              <a:buNone/>
            </a:pPr>
            <a:endParaRPr lang="en-GB" sz="2000" b="1" i="0" baseline="0" err="1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3" name="Line 13">
            <a:extLst>
              <a:ext uri="{FF2B5EF4-FFF2-40B4-BE49-F238E27FC236}">
                <a16:creationId xmlns:a16="http://schemas.microsoft.com/office/drawing/2014/main" id="{7E8F35A2-7AF4-4BA0-8EB9-C59C02B4C9CA}"/>
              </a:ext>
            </a:extLst>
          </p:cNvPr>
          <p:cNvSpPr>
            <a:spLocks noChangeShapeType="1"/>
          </p:cNvSpPr>
          <p:nvPr userDrawn="1">
            <p:custDataLst>
              <p:tags r:id="rId5"/>
            </p:custDataLst>
          </p:nvPr>
        </p:nvSpPr>
        <p:spPr bwMode="auto">
          <a:xfrm>
            <a:off x="3" y="6308725"/>
            <a:ext cx="12191999" cy="0"/>
          </a:xfrm>
          <a:prstGeom prst="line">
            <a:avLst/>
          </a:prstGeom>
          <a:noFill/>
          <a:ln w="25400">
            <a:solidFill>
              <a:srgbClr val="23315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pPr eaLnBrk="1"/>
            <a:endParaRPr lang="en-GB" sz="1600" noProof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AB57053F-C396-4A3C-9E98-8815B7B3FB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73329" y="6483572"/>
            <a:ext cx="576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fld id="{EBB7C29E-0FCD-4FC3-8300-95B9CB81B2D3}" type="slidenum">
              <a:rPr lang="en-GB" sz="1000" noProof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algn="l">
                <a:defRPr/>
              </a:pPr>
              <a:t>‹#›</a:t>
            </a:fld>
            <a:endParaRPr lang="en-GB" sz="1000" noProof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15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3" orient="horz" pos="4269" userDrawn="1">
          <p15:clr>
            <a:srgbClr val="FBAE40"/>
          </p15:clr>
        </p15:guide>
        <p15:guide id="4" orient="horz" pos="79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0584317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47" imgH="346" progId="TCLayout.ActiveDocument.1">
                  <p:embed/>
                </p:oleObj>
              </mc:Choice>
              <mc:Fallback>
                <p:oleObj name="think-cell Slide" r:id="rId6" imgW="347" imgH="34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CBBE2D4-722F-443E-AE50-FFE3FEFC570D}"/>
              </a:ext>
            </a:extLst>
          </p:cNvPr>
          <p:cNvSpPr/>
          <p:nvPr/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buFontTx/>
              <a:buNone/>
            </a:pPr>
            <a:endParaRPr lang="en-GB" sz="2200" b="1" i="0" baseline="0" err="1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A8C593-3E25-4BC6-BC6D-B9EEE96BAB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4964" y="1268414"/>
            <a:ext cx="11522075" cy="4865463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Line 13">
            <a:extLst>
              <a:ext uri="{FF2B5EF4-FFF2-40B4-BE49-F238E27FC236}">
                <a16:creationId xmlns:a16="http://schemas.microsoft.com/office/drawing/2014/main" id="{366062EA-BFBB-4D70-AB20-393133A26062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" y="6308725"/>
            <a:ext cx="12191999" cy="0"/>
          </a:xfrm>
          <a:prstGeom prst="line">
            <a:avLst/>
          </a:prstGeom>
          <a:noFill/>
          <a:ln w="19050">
            <a:solidFill>
              <a:srgbClr val="23315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pPr eaLnBrk="1"/>
            <a:endParaRPr lang="en-GB" sz="1600" noProof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B1C6E9-6F33-4A4A-A7F7-5DC136F771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660" y="6456077"/>
            <a:ext cx="776347" cy="262763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A46324A3-AEFD-4E4B-8FAB-6A0BA1D70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73329" y="6483572"/>
            <a:ext cx="576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fld id="{EBB7C29E-0FCD-4FC3-8300-95B9CB81B2D3}" type="slidenum">
              <a:rPr lang="en-GB" sz="1000" noProof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algn="l">
                <a:defRPr/>
              </a:pPr>
              <a:t>‹#›</a:t>
            </a:fld>
            <a:endParaRPr lang="en-GB" sz="1000" noProof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0E0B6487-0444-4C8A-B49E-DB3BC62F5AC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buFontTx/>
              <a:buNone/>
            </a:pPr>
            <a:endParaRPr lang="en-GB" sz="2200" b="1" i="0" baseline="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2" name="Line 13">
            <a:extLst>
              <a:ext uri="{FF2B5EF4-FFF2-40B4-BE49-F238E27FC236}">
                <a16:creationId xmlns:a16="http://schemas.microsoft.com/office/drawing/2014/main" id="{B4C56AB8-D447-4BD0-89F7-7BC6AE3BFCB3}"/>
              </a:ext>
            </a:extLst>
          </p:cNvPr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3" y="6308725"/>
            <a:ext cx="12191999" cy="0"/>
          </a:xfrm>
          <a:prstGeom prst="line">
            <a:avLst/>
          </a:prstGeom>
          <a:noFill/>
          <a:ln w="25400">
            <a:solidFill>
              <a:srgbClr val="23315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pPr eaLnBrk="1"/>
            <a:endParaRPr lang="en-GB" sz="1600" noProof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0F4CA82F-A2DD-4E08-9AAB-57C7145FEBB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73329" y="6483572"/>
            <a:ext cx="576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fld id="{EBB7C29E-0FCD-4FC3-8300-95B9CB81B2D3}" type="slidenum">
              <a:rPr lang="en-GB" sz="1000" noProof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algn="l">
                <a:defRPr/>
              </a:pPr>
              <a:t>‹#›</a:t>
            </a:fld>
            <a:endParaRPr lang="en-GB" sz="1000" noProof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B5111B9-D39F-40A5-B2B7-A35BA0797A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6408866"/>
            <a:ext cx="10271375" cy="357185"/>
          </a:xfrm>
          <a:prstGeom prst="rect">
            <a:avLst/>
          </a:prstGeom>
        </p:spPr>
        <p:txBody>
          <a:bodyPr lIns="0" tIns="0" rIns="0" bIns="0" anchor="ctr"/>
          <a:lstStyle>
            <a:lvl1pPr marL="447663" indent="-447663"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Source: Portas analysis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AA6412B-81BC-4803-B15B-77B5EB707B1D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34964" y="410749"/>
            <a:ext cx="11522075" cy="749715"/>
          </a:xfrm>
          <a:prstGeom prst="rect">
            <a:avLst/>
          </a:prstGeom>
        </p:spPr>
        <p:txBody>
          <a:bodyPr vert="horz" wrap="square" lIns="0" tIns="0" rIns="0" bIns="0" anchor="t" anchorCtr="0"/>
          <a:lstStyle>
            <a:lvl1pPr>
              <a:defRPr sz="2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785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3" orient="horz" pos="4224" userDrawn="1">
          <p15:clr>
            <a:srgbClr val="FBAE40"/>
          </p15:clr>
        </p15:guide>
        <p15:guide id="4" orient="horz" pos="79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extr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25169207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6" progId="TCLayout.ActiveDocument.1">
                  <p:embed/>
                </p:oleObj>
              </mc:Choice>
              <mc:Fallback>
                <p:oleObj name="think-cell Slide" r:id="rId5" imgW="347" imgH="34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B8CEB6F-BDDD-42E1-B90E-DF152E5CBA8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buFontTx/>
              <a:buNone/>
            </a:pPr>
            <a:endParaRPr lang="en-GB" sz="2200" b="1" i="0" baseline="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DE4C2F-89FE-45E9-86C2-ED741B43BF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5" y="115764"/>
            <a:ext cx="3110367" cy="1642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tx2"/>
              </a:buClr>
              <a:buFont typeface="Wingdings" panose="05000000000000000000" pitchFamily="2" charset="2"/>
              <a:buNone/>
              <a:defRPr sz="1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196822" indent="0">
              <a:buClr>
                <a:schemeClr val="tx2"/>
              </a:buClr>
              <a:buFont typeface="Wingdings" panose="05000000000000000000" pitchFamily="2" charset="2"/>
              <a:buNone/>
              <a:defRPr sz="1200">
                <a:latin typeface="+mj-lt"/>
              </a:defRPr>
            </a:lvl2pPr>
            <a:lvl3pPr marL="406342" indent="0">
              <a:buClr>
                <a:schemeClr val="tx2"/>
              </a:buClr>
              <a:buFont typeface="Wingdings" panose="05000000000000000000" pitchFamily="2" charset="2"/>
              <a:buNone/>
              <a:defRPr sz="1200">
                <a:latin typeface="+mj-lt"/>
              </a:defRPr>
            </a:lvl3pPr>
            <a:lvl4pPr marL="588876" indent="0">
              <a:buClr>
                <a:schemeClr val="tx2"/>
              </a:buClr>
              <a:buFont typeface="Wingdings" panose="05000000000000000000" pitchFamily="2" charset="2"/>
              <a:buNone/>
              <a:defRPr sz="1200">
                <a:latin typeface="+mj-lt"/>
              </a:defRPr>
            </a:lvl4pPr>
            <a:lvl5pPr marL="817444" indent="0">
              <a:buClr>
                <a:schemeClr val="tx2"/>
              </a:buClr>
              <a:buFont typeface="Wingdings" panose="05000000000000000000" pitchFamily="2" charset="2"/>
              <a:buNone/>
              <a:defRPr sz="1200">
                <a:latin typeface="+mj-lt"/>
              </a:defRPr>
            </a:lvl5pPr>
          </a:lstStyle>
          <a:p>
            <a:pPr lvl="0"/>
            <a:r>
              <a:rPr lang="en-US" dirty="0"/>
              <a:t>NAVIGATOR IN CAPITALS HERE</a:t>
            </a:r>
            <a:endParaRPr lang="en-GB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6EB83A8-D936-4A21-A95D-8138D6AED4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6673" y="1446769"/>
            <a:ext cx="3110367" cy="16421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Clr>
                <a:schemeClr val="tx2"/>
              </a:buClr>
              <a:buFont typeface="Wingdings" panose="05000000000000000000" pitchFamily="2" charset="2"/>
              <a:buNone/>
              <a:defRPr sz="1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196822" indent="0">
              <a:buClr>
                <a:schemeClr val="tx2"/>
              </a:buClr>
              <a:buFont typeface="Wingdings" panose="05000000000000000000" pitchFamily="2" charset="2"/>
              <a:buNone/>
              <a:defRPr sz="1200">
                <a:latin typeface="+mj-lt"/>
              </a:defRPr>
            </a:lvl2pPr>
            <a:lvl3pPr marL="406342" indent="0">
              <a:buClr>
                <a:schemeClr val="tx2"/>
              </a:buClr>
              <a:buFont typeface="Wingdings" panose="05000000000000000000" pitchFamily="2" charset="2"/>
              <a:buNone/>
              <a:defRPr sz="1200">
                <a:latin typeface="+mj-lt"/>
              </a:defRPr>
            </a:lvl3pPr>
            <a:lvl4pPr marL="588876" indent="0">
              <a:buClr>
                <a:schemeClr val="tx2"/>
              </a:buClr>
              <a:buFont typeface="Wingdings" panose="05000000000000000000" pitchFamily="2" charset="2"/>
              <a:buNone/>
              <a:defRPr sz="1200">
                <a:latin typeface="+mj-lt"/>
              </a:defRPr>
            </a:lvl4pPr>
            <a:lvl5pPr marL="817444" indent="0">
              <a:buClr>
                <a:schemeClr val="tx2"/>
              </a:buClr>
              <a:buFont typeface="Wingdings" panose="05000000000000000000" pitchFamily="2" charset="2"/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STICKER IN CAPITALS HERE</a:t>
            </a:r>
            <a:endParaRPr lang="en-GB"/>
          </a:p>
        </p:txBody>
      </p:sp>
      <p:sp>
        <p:nvSpPr>
          <p:cNvPr id="20" name="Line 13">
            <a:extLst>
              <a:ext uri="{FF2B5EF4-FFF2-40B4-BE49-F238E27FC236}">
                <a16:creationId xmlns:a16="http://schemas.microsoft.com/office/drawing/2014/main" id="{A397D9BC-39C7-47A9-BBBD-B895DBF49D12}"/>
              </a:ext>
            </a:extLst>
          </p:cNvPr>
          <p:cNvSpPr>
            <a:spLocks noChangeShapeType="1"/>
          </p:cNvSpPr>
          <p:nvPr userDrawn="1">
            <p:custDataLst>
              <p:tags r:id="rId3"/>
            </p:custDataLst>
          </p:nvPr>
        </p:nvSpPr>
        <p:spPr bwMode="auto">
          <a:xfrm>
            <a:off x="3" y="6308725"/>
            <a:ext cx="12191999" cy="0"/>
          </a:xfrm>
          <a:prstGeom prst="line">
            <a:avLst/>
          </a:prstGeom>
          <a:noFill/>
          <a:ln w="25400">
            <a:solidFill>
              <a:srgbClr val="23315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pPr eaLnBrk="1"/>
            <a:endParaRPr lang="en-GB" sz="1600" noProof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CF27D6-4200-47E8-93AF-7E30A891A6A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660" y="6456077"/>
            <a:ext cx="776347" cy="262763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23" name="Rectangle 6">
            <a:extLst>
              <a:ext uri="{FF2B5EF4-FFF2-40B4-BE49-F238E27FC236}">
                <a16:creationId xmlns:a16="http://schemas.microsoft.com/office/drawing/2014/main" id="{76782F36-CC14-4BF3-881C-6BB1AC8AD7B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73329" y="6483572"/>
            <a:ext cx="576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fld id="{EBB7C29E-0FCD-4FC3-8300-95B9CB81B2D3}" type="slidenum">
              <a:rPr lang="en-GB" sz="1000" noProof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algn="l">
                <a:defRPr/>
              </a:pPr>
              <a:t>‹#›</a:t>
            </a:fld>
            <a:endParaRPr lang="en-GB" sz="1000" noProof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227C0CD7-D637-4DB7-B7D0-DD2549EB7B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6408866"/>
            <a:ext cx="10271375" cy="357185"/>
          </a:xfrm>
          <a:prstGeom prst="rect">
            <a:avLst/>
          </a:prstGeom>
        </p:spPr>
        <p:txBody>
          <a:bodyPr lIns="0" tIns="0" rIns="0" bIns="0" anchor="ctr"/>
          <a:lstStyle>
            <a:lvl1pPr marL="447663" indent="-447663"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Source: Portas analysis</a:t>
            </a:r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6E4036-8136-424F-9FF5-C5A07835234C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34964" y="410749"/>
            <a:ext cx="11522075" cy="749715"/>
          </a:xfrm>
          <a:prstGeom prst="rect">
            <a:avLst/>
          </a:prstGeom>
        </p:spPr>
        <p:txBody>
          <a:bodyPr vert="horz" wrap="square" lIns="0" tIns="0" rIns="0" bIns="0" anchor="t" anchorCtr="0"/>
          <a:lstStyle>
            <a:lvl1pPr>
              <a:defRPr sz="2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6E1E3A-7988-44EB-96EC-CF32F7D49FC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4963" y="1271713"/>
            <a:ext cx="11522075" cy="4862155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713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3" orient="horz" pos="422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14824965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6" progId="TCLayout.ActiveDocument.1">
                  <p:embed/>
                </p:oleObj>
              </mc:Choice>
              <mc:Fallback>
                <p:oleObj name="think-cell Slide" r:id="rId5" imgW="347" imgH="34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A73C4AE-7D3B-47DB-91D5-7FEE261340E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buFontTx/>
              <a:buNone/>
            </a:pPr>
            <a:endParaRPr lang="en-GB" sz="2200" b="1" i="0" baseline="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FD5A7D-8A04-4FF4-ABA1-498A112F38EE}"/>
              </a:ext>
            </a:extLst>
          </p:cNvPr>
          <p:cNvSpPr/>
          <p:nvPr/>
        </p:nvSpPr>
        <p:spPr>
          <a:xfrm>
            <a:off x="2" y="3177"/>
            <a:ext cx="12191997" cy="68548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4146" indent="-184146" algn="ctr">
              <a:buFont typeface="Wingdings" panose="05000000000000000000" pitchFamily="2" charset="2"/>
              <a:buChar char="§"/>
            </a:pPr>
            <a:endParaRPr lang="en-GB" sz="1400" b="1" err="1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0" name="Line 13">
            <a:extLst>
              <a:ext uri="{FF2B5EF4-FFF2-40B4-BE49-F238E27FC236}">
                <a16:creationId xmlns:a16="http://schemas.microsoft.com/office/drawing/2014/main" id="{A160A74A-7517-4270-894D-815F957B3D57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" y="6308725"/>
            <a:ext cx="12191999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pPr eaLnBrk="1"/>
            <a:endParaRPr lang="en-GB" sz="1600" noProof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887322-0E20-4307-982E-7BE6D6862E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660" y="6456077"/>
            <a:ext cx="776347" cy="262763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64843AB2-32FA-4C10-8295-EE471488D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73329" y="6483572"/>
            <a:ext cx="576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fld id="{EBB7C29E-0FCD-4FC3-8300-95B9CB81B2D3}" type="slidenum">
              <a:rPr lang="en-GB" sz="1000" noProof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algn="l">
                <a:defRPr/>
              </a:pPr>
              <a:t>‹#›</a:t>
            </a:fld>
            <a:endParaRPr lang="en-GB" sz="1000" noProof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A899BCD-B820-4CF1-8DDC-8D93B32C3B03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34964" y="410749"/>
            <a:ext cx="11522075" cy="749715"/>
          </a:xfrm>
          <a:prstGeom prst="rect">
            <a:avLst/>
          </a:prstGeom>
        </p:spPr>
        <p:txBody>
          <a:bodyPr vert="horz" wrap="square" lIns="0" tIns="0" rIns="0" bIns="0" anchor="t" anchorCtr="0"/>
          <a:lstStyle>
            <a:lvl1pPr>
              <a:defRPr sz="2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ECF62F5-DE90-46CD-9A69-173396D6A1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6408866"/>
            <a:ext cx="10271375" cy="357185"/>
          </a:xfrm>
          <a:prstGeom prst="rect">
            <a:avLst/>
          </a:prstGeom>
        </p:spPr>
        <p:txBody>
          <a:bodyPr lIns="0" tIns="0" rIns="0" bIns="0" anchor="ctr"/>
          <a:lstStyle>
            <a:lvl1pPr marL="447663" indent="-447663">
              <a:buNone/>
              <a:defRPr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Source: Portas analysis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29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extLst>
    <p:ext uri="{DCECCB84-F9BA-43D5-87BE-67443E8EF086}">
      <p15:sldGuideLst xmlns:p15="http://schemas.microsoft.com/office/powerpoint/2012/main">
        <p15:guide id="3" orient="horz" pos="4269" userDrawn="1">
          <p15:clr>
            <a:srgbClr val="FBAE40"/>
          </p15:clr>
        </p15:guide>
        <p15:guide id="4" orient="horz" pos="79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46128119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6" progId="TCLayout.ActiveDocument.1">
                  <p:embed/>
                </p:oleObj>
              </mc:Choice>
              <mc:Fallback>
                <p:oleObj name="think-cell Slide" r:id="rId5" imgW="347" imgH="34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603378AA-1788-4927-A094-273A4AF171F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buFontTx/>
              <a:buNone/>
            </a:pPr>
            <a:endParaRPr lang="en-GB" sz="2200" b="1" i="0" baseline="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FD5A7D-8A04-4FF4-ABA1-498A112F38EE}"/>
              </a:ext>
            </a:extLst>
          </p:cNvPr>
          <p:cNvSpPr/>
          <p:nvPr/>
        </p:nvSpPr>
        <p:spPr>
          <a:xfrm>
            <a:off x="2" y="3177"/>
            <a:ext cx="12191997" cy="68548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4146" indent="-184146" algn="ctr">
              <a:buFont typeface="Wingdings" panose="05000000000000000000" pitchFamily="2" charset="2"/>
              <a:buChar char="§"/>
            </a:pPr>
            <a:endParaRPr lang="en-GB" sz="1400" b="1" err="1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0" name="Line 13">
            <a:extLst>
              <a:ext uri="{FF2B5EF4-FFF2-40B4-BE49-F238E27FC236}">
                <a16:creationId xmlns:a16="http://schemas.microsoft.com/office/drawing/2014/main" id="{A160A74A-7517-4270-894D-815F957B3D57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" y="6308725"/>
            <a:ext cx="12191999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pPr eaLnBrk="1"/>
            <a:endParaRPr lang="en-GB" sz="1600" noProof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887322-0E20-4307-982E-7BE6D6862E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660" y="6456077"/>
            <a:ext cx="776347" cy="262763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64843AB2-32FA-4C10-8295-EE471488D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73329" y="6483572"/>
            <a:ext cx="576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fld id="{EBB7C29E-0FCD-4FC3-8300-95B9CB81B2D3}" type="slidenum">
              <a:rPr lang="en-GB" sz="1000" noProof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algn="l">
                <a:defRPr/>
              </a:pPr>
              <a:t>‹#›</a:t>
            </a:fld>
            <a:endParaRPr lang="en-GB" sz="1000" noProof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CB73E97-F01F-41D0-8D08-6088BE3EF5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27475" y="-213000"/>
            <a:ext cx="2712943" cy="2712943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18C8BF9-8033-4DB9-95C8-6D58106E9F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6408866"/>
            <a:ext cx="10271375" cy="357185"/>
          </a:xfrm>
          <a:prstGeom prst="rect">
            <a:avLst/>
          </a:prstGeom>
        </p:spPr>
        <p:txBody>
          <a:bodyPr lIns="0" tIns="0" rIns="0" bIns="0" anchor="ctr"/>
          <a:lstStyle>
            <a:lvl1pPr marL="447663" indent="-447663">
              <a:buNone/>
              <a:defRPr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Source: Portas analysis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9B3950E-BC74-4E7B-8684-63346B3947B9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34964" y="410749"/>
            <a:ext cx="11522075" cy="749715"/>
          </a:xfrm>
          <a:prstGeom prst="rect">
            <a:avLst/>
          </a:prstGeom>
        </p:spPr>
        <p:txBody>
          <a:bodyPr vert="horz" wrap="square" lIns="0" tIns="0" rIns="0" bIns="0" anchor="t" anchorCtr="0"/>
          <a:lstStyle>
            <a:lvl1pPr>
              <a:defRPr sz="2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433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extLst>
    <p:ext uri="{DCECCB84-F9BA-43D5-87BE-67443E8EF086}">
      <p15:sldGuideLst xmlns:p15="http://schemas.microsoft.com/office/powerpoint/2012/main">
        <p15:guide id="3" orient="horz" pos="4269" userDrawn="1">
          <p15:clr>
            <a:srgbClr val="FBAE40"/>
          </p15:clr>
        </p15:guide>
        <p15:guide id="4" orient="horz" pos="79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1D26084A-6496-4D97-86A9-6C5A6A0DCD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4112811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1D26084A-6496-4D97-86A9-6C5A6A0DCD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809F6C3-B6A1-47F3-822D-425A38F513D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buFontTx/>
              <a:buNone/>
            </a:pPr>
            <a:endParaRPr lang="en-GB" sz="2200" b="1" i="0" baseline="0" dirty="0" err="1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C0657E-084E-4830-92B8-D55F2A43185A}"/>
              </a:ext>
            </a:extLst>
          </p:cNvPr>
          <p:cNvSpPr/>
          <p:nvPr userDrawn="1"/>
        </p:nvSpPr>
        <p:spPr>
          <a:xfrm>
            <a:off x="2" y="3177"/>
            <a:ext cx="12191997" cy="6854825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4146" indent="-184146" algn="ctr">
              <a:buFont typeface="Wingdings" panose="05000000000000000000" pitchFamily="2" charset="2"/>
              <a:buChar char="§"/>
            </a:pPr>
            <a:endParaRPr lang="en-GB" sz="1400" b="1" err="1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20DC08-4EB1-4AA2-BB0F-269C6D5900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660" y="6456077"/>
            <a:ext cx="776347" cy="262763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17CFB197-4EAC-435E-9071-023199B054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73329" y="6483572"/>
            <a:ext cx="576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fld id="{EBB7C29E-0FCD-4FC3-8300-95B9CB81B2D3}" type="slidenum">
              <a:rPr lang="en-GB" sz="1000" noProof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algn="l">
                <a:defRPr/>
              </a:pPr>
              <a:t>‹#›</a:t>
            </a:fld>
            <a:endParaRPr lang="en-GB" sz="1000" noProof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69C086-AA64-4648-8778-E45F90048538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34964" y="410749"/>
            <a:ext cx="11522075" cy="749715"/>
          </a:xfrm>
          <a:prstGeom prst="rect">
            <a:avLst/>
          </a:prstGeom>
        </p:spPr>
        <p:txBody>
          <a:bodyPr vert="horz" wrap="square" lIns="0" tIns="0" rIns="0" bIns="0" anchor="t" anchorCtr="0"/>
          <a:lstStyle>
            <a:lvl1pPr>
              <a:defRPr sz="2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288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8040120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47" imgH="346" progId="TCLayout.ActiveDocument.1">
                  <p:embed/>
                </p:oleObj>
              </mc:Choice>
              <mc:Fallback>
                <p:oleObj name="think-cell Slide" r:id="rId6" imgW="347" imgH="34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CBBE2D4-722F-443E-AE50-FFE3FEFC570D}"/>
              </a:ext>
            </a:extLst>
          </p:cNvPr>
          <p:cNvSpPr/>
          <p:nvPr/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buFontTx/>
              <a:buNone/>
            </a:pPr>
            <a:endParaRPr lang="en-GB" sz="2200" b="1" i="0" baseline="0" err="1">
              <a:solidFill>
                <a:schemeClr val="tx2"/>
              </a:solidFill>
              <a:latin typeface="Open Sans" panose="020B0606030504020204" pitchFamily="34" charset="0"/>
              <a:ea typeface="+mj-ea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4964" y="1268414"/>
            <a:ext cx="11522075" cy="48654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195234" indent="-195234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>
              <a:buClr>
                <a:schemeClr val="tx2"/>
              </a:buCl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6" name="Line 13">
            <a:extLst>
              <a:ext uri="{FF2B5EF4-FFF2-40B4-BE49-F238E27FC236}">
                <a16:creationId xmlns:a16="http://schemas.microsoft.com/office/drawing/2014/main" id="{366062EA-BFBB-4D70-AB20-393133A26062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" y="6308725"/>
            <a:ext cx="12191999" cy="0"/>
          </a:xfrm>
          <a:prstGeom prst="line">
            <a:avLst/>
          </a:prstGeom>
          <a:noFill/>
          <a:ln w="19050">
            <a:solidFill>
              <a:srgbClr val="23315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pPr eaLnBrk="1"/>
            <a:endParaRPr lang="en-GB" sz="1600" noProof="0">
              <a:latin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B1C6E9-6F33-4A4A-A7F7-5DC136F771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660" y="6456077"/>
            <a:ext cx="776347" cy="262763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A46324A3-AEFD-4E4B-8FAB-6A0BA1D70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73329" y="6483572"/>
            <a:ext cx="576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fld id="{EBB7C29E-0FCD-4FC3-8300-95B9CB81B2D3}" type="slidenum">
              <a:rPr lang="en-GB" sz="1000" noProof="0" smtClean="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algn="l">
                <a:defRPr/>
              </a:pPr>
              <a:t>‹#›</a:t>
            </a:fld>
            <a:endParaRPr lang="en-GB" sz="1000" noProof="0">
              <a:latin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0E0B6487-0444-4C8A-B49E-DB3BC62F5AC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buFontTx/>
              <a:buNone/>
            </a:pPr>
            <a:endParaRPr lang="en-GB" sz="2200" b="1" i="0" baseline="0">
              <a:solidFill>
                <a:schemeClr val="tx2"/>
              </a:solidFill>
              <a:latin typeface="Open Sans" panose="020B0606030504020204" pitchFamily="34" charset="0"/>
              <a:ea typeface="+mj-ea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2" name="Line 13">
            <a:extLst>
              <a:ext uri="{FF2B5EF4-FFF2-40B4-BE49-F238E27FC236}">
                <a16:creationId xmlns:a16="http://schemas.microsoft.com/office/drawing/2014/main" id="{B4C56AB8-D447-4BD0-89F7-7BC6AE3BFCB3}"/>
              </a:ext>
            </a:extLst>
          </p:cNvPr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3" y="6308725"/>
            <a:ext cx="12191999" cy="0"/>
          </a:xfrm>
          <a:prstGeom prst="line">
            <a:avLst/>
          </a:prstGeom>
          <a:noFill/>
          <a:ln w="25400">
            <a:solidFill>
              <a:srgbClr val="23315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pPr eaLnBrk="1"/>
            <a:endParaRPr lang="en-GB" sz="1600" noProof="0">
              <a:latin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0F4CA82F-A2DD-4E08-9AAB-57C7145FEBB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73329" y="6483572"/>
            <a:ext cx="576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fld id="{EBB7C29E-0FCD-4FC3-8300-95B9CB81B2D3}" type="slidenum">
              <a:rPr lang="en-GB" sz="1000" noProof="0" smtClean="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algn="l">
                <a:defRPr/>
              </a:pPr>
              <a:t>‹#›</a:t>
            </a:fld>
            <a:endParaRPr lang="en-GB" sz="1000" noProof="0">
              <a:latin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B5111B9-D39F-40A5-B2B7-A35BA0797A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6408866"/>
            <a:ext cx="10271375" cy="357185"/>
          </a:xfrm>
          <a:prstGeom prst="rect">
            <a:avLst/>
          </a:prstGeom>
        </p:spPr>
        <p:txBody>
          <a:bodyPr lIns="0" tIns="0" rIns="0" bIns="0" anchor="ctr"/>
          <a:lstStyle>
            <a:lvl1pPr marL="447663" indent="-447663">
              <a:buNone/>
              <a:defRPr sz="100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Source: Portas analysis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AA6412B-81BC-4803-B15B-77B5EB707B1D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334964" y="410749"/>
            <a:ext cx="11522075" cy="749715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defRPr sz="2200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907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3" orient="horz" pos="5632" userDrawn="1">
          <p15:clr>
            <a:srgbClr val="FBAE40"/>
          </p15:clr>
        </p15:guide>
        <p15:guide id="4" orient="horz" pos="106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old Sec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">
            <a:extLst>
              <a:ext uri="{FF2B5EF4-FFF2-40B4-BE49-F238E27FC236}">
                <a16:creationId xmlns:a16="http://schemas.microsoft.com/office/drawing/2014/main" id="{F416F051-DE75-B146-8A8B-D5E93CF3E3CA}"/>
              </a:ext>
            </a:extLst>
          </p:cNvPr>
          <p:cNvSpPr/>
          <p:nvPr userDrawn="1"/>
        </p:nvSpPr>
        <p:spPr>
          <a:xfrm>
            <a:off x="1" y="0"/>
            <a:ext cx="12193271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CA915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bg object 17">
            <a:extLst>
              <a:ext uri="{FF2B5EF4-FFF2-40B4-BE49-F238E27FC236}">
                <a16:creationId xmlns:a16="http://schemas.microsoft.com/office/drawing/2014/main" id="{091CABC6-7CCD-304E-83B8-A7D0F520BECD}"/>
              </a:ext>
            </a:extLst>
          </p:cNvPr>
          <p:cNvSpPr/>
          <p:nvPr userDrawn="1"/>
        </p:nvSpPr>
        <p:spPr>
          <a:xfrm>
            <a:off x="360002" y="6324349"/>
            <a:ext cx="11473815" cy="0"/>
          </a:xfrm>
          <a:custGeom>
            <a:avLst/>
            <a:gdLst/>
            <a:ahLst/>
            <a:cxnLst/>
            <a:rect l="l" t="t" r="r" b="b"/>
            <a:pathLst>
              <a:path w="11473815">
                <a:moveTo>
                  <a:pt x="0" y="0"/>
                </a:moveTo>
                <a:lnTo>
                  <a:pt x="11473192" y="0"/>
                </a:lnTo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1667C419-9C19-52E9-F38D-A67A2A00A826}"/>
              </a:ext>
            </a:extLst>
          </p:cNvPr>
          <p:cNvSpPr txBox="1"/>
          <p:nvPr userDrawn="1"/>
        </p:nvSpPr>
        <p:spPr>
          <a:xfrm>
            <a:off x="369669" y="6420837"/>
            <a:ext cx="5116731" cy="157736"/>
          </a:xfrm>
          <a:prstGeom prst="rect">
            <a:avLst/>
          </a:prstGeom>
        </p:spPr>
        <p:txBody>
          <a:bodyPr vert="horz" wrap="square" lIns="0" tIns="381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"/>
              </a:spcBef>
            </a:pPr>
            <a:r>
              <a:rPr lang="en-GB" sz="1000" b="0" spc="0" dirty="0">
                <a:solidFill>
                  <a:schemeClr val="bg1"/>
                </a:solidFill>
                <a:latin typeface="Bellefair" pitchFamily="2" charset="-79"/>
                <a:cs typeface="Bellefair" pitchFamily="2" charset="-79"/>
              </a:rPr>
              <a:t>THE HORSERACING INDUSTRY CONFERENCE </a:t>
            </a:r>
            <a:r>
              <a:rPr lang="en-GB" sz="1000" b="1" spc="-20" dirty="0">
                <a:solidFill>
                  <a:schemeClr val="bg1"/>
                </a:solidFill>
                <a:latin typeface="Ubuntu"/>
                <a:cs typeface="Ubuntu"/>
              </a:rPr>
              <a:t>2022</a:t>
            </a:r>
            <a:endParaRPr lang="en-GB" sz="1000" b="1" spc="0" dirty="0">
              <a:solidFill>
                <a:schemeClr val="bg1"/>
              </a:solidFill>
              <a:latin typeface=""/>
              <a:cs typeface="Bellefair" pitchFamily="2" charset="-79"/>
            </a:endParaRP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0D882342-341C-110A-5E2D-B7483019DB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34535" y="990600"/>
            <a:ext cx="3124200" cy="1981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6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09509941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ine 13">
            <a:extLst>
              <a:ext uri="{FF2B5EF4-FFF2-40B4-BE49-F238E27FC236}">
                <a16:creationId xmlns:a16="http://schemas.microsoft.com/office/drawing/2014/main" id="{8BD3B70A-B559-4304-A940-BD1FECD3F8D0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" y="6308725"/>
            <a:ext cx="12191999" cy="0"/>
          </a:xfrm>
          <a:prstGeom prst="line">
            <a:avLst/>
          </a:prstGeom>
          <a:noFill/>
          <a:ln w="19050">
            <a:solidFill>
              <a:srgbClr val="23315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pPr eaLnBrk="1"/>
            <a:endParaRPr lang="en-GB" sz="1600" noProof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20702E-35F3-4FC4-B00C-10F9AD28AC2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660" y="6456077"/>
            <a:ext cx="776347" cy="262763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5348D52A-87A0-46C4-AC84-CC415B7D7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73329" y="6483572"/>
            <a:ext cx="576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fld id="{EBB7C29E-0FCD-4FC3-8300-95B9CB81B2D3}" type="slidenum">
              <a:rPr lang="en-GB" sz="1000" noProof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algn="l">
                <a:defRPr/>
              </a:pPr>
              <a:t>‹#›</a:t>
            </a:fld>
            <a:endParaRPr lang="en-GB" sz="1000" noProof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BA6232-7285-400B-B304-4C42095D1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4" y="1268414"/>
            <a:ext cx="11522075" cy="4865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35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2" r:id="rId3"/>
    <p:sldLayoutId id="2147483670" r:id="rId4"/>
    <p:sldLayoutId id="2147483671" r:id="rId5"/>
    <p:sldLayoutId id="2147483673" r:id="rId6"/>
    <p:sldLayoutId id="2147483674" r:id="rId7"/>
    <p:sldLayoutId id="2147483675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Calibri" pitchFamily="34" charset="0"/>
        </a:defRPr>
      </a:lvl5pPr>
      <a:lvl6pPr marL="457134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Calibri" pitchFamily="34" charset="0"/>
        </a:defRPr>
      </a:lvl6pPr>
      <a:lvl7pPr marL="91426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Calibri" pitchFamily="34" charset="0"/>
        </a:defRPr>
      </a:lvl7pPr>
      <a:lvl8pPr marL="1371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Calibri" pitchFamily="34" charset="0"/>
        </a:defRPr>
      </a:lvl8pPr>
      <a:lvl9pPr marL="1828536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Calibri" pitchFamily="34" charset="0"/>
        </a:defRPr>
      </a:lvl9pPr>
    </p:titleStyle>
    <p:bodyStyle>
      <a:lvl1pPr marL="195234" indent="-195234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Open Sans" panose="020B0606030504020204" pitchFamily="34" charset="0"/>
        </a:defRPr>
      </a:lvl1pPr>
      <a:lvl2pPr marL="404754" indent="-20793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4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Open Sans" panose="020B0606030504020204" pitchFamily="34" charset="0"/>
        </a:defRPr>
      </a:lvl2pPr>
      <a:lvl3pPr marL="587291" indent="-18094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Open Sans" panose="020B0606030504020204" pitchFamily="34" charset="0"/>
        </a:defRPr>
      </a:lvl3pPr>
      <a:lvl4pPr marL="815857" indent="-22698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4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Open Sans" panose="020B0606030504020204" pitchFamily="34" charset="0"/>
        </a:defRPr>
      </a:lvl4pPr>
      <a:lvl5pPr marL="968234" indent="-15079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Open Sans" panose="020B0606030504020204" pitchFamily="34" charset="0"/>
        </a:defRPr>
      </a:lvl5pPr>
      <a:lvl6pPr marL="1425368" indent="-150791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1882502" indent="-150791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2339636" indent="-150791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2796769" indent="-150791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0" algn="l" defTabSz="9142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6" algn="l" defTabSz="9142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211" userDrawn="1">
          <p15:clr>
            <a:srgbClr val="F26B43"/>
          </p15:clr>
        </p15:guide>
        <p15:guide id="8" orient="horz" pos="255" userDrawn="1">
          <p15:clr>
            <a:srgbClr val="F26B43"/>
          </p15:clr>
        </p15:guide>
        <p15:guide id="9" pos="7469" userDrawn="1">
          <p15:clr>
            <a:srgbClr val="F26B43"/>
          </p15:clr>
        </p15:guide>
        <p15:guide id="10" orient="horz" pos="3975" userDrawn="1">
          <p15:clr>
            <a:srgbClr val="F26B43"/>
          </p15:clr>
        </p15:guide>
        <p15:guide id="11" orient="horz" pos="73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26" Type="http://schemas.openxmlformats.org/officeDocument/2006/relationships/tags" Target="../tags/tag113.xml"/><Relationship Id="rId39" Type="http://schemas.openxmlformats.org/officeDocument/2006/relationships/image" Target="../media/image15.emf"/><Relationship Id="rId21" Type="http://schemas.openxmlformats.org/officeDocument/2006/relationships/tags" Target="../tags/tag108.xml"/><Relationship Id="rId34" Type="http://schemas.openxmlformats.org/officeDocument/2006/relationships/tags" Target="../tags/tag121.xml"/><Relationship Id="rId7" Type="http://schemas.openxmlformats.org/officeDocument/2006/relationships/tags" Target="../tags/tag94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5" Type="http://schemas.openxmlformats.org/officeDocument/2006/relationships/tags" Target="../tags/tag112.xml"/><Relationship Id="rId33" Type="http://schemas.openxmlformats.org/officeDocument/2006/relationships/tags" Target="../tags/tag120.xml"/><Relationship Id="rId38" Type="http://schemas.openxmlformats.org/officeDocument/2006/relationships/oleObject" Target="../embeddings/oleObject17.bin"/><Relationship Id="rId2" Type="http://schemas.openxmlformats.org/officeDocument/2006/relationships/tags" Target="../tags/tag89.xml"/><Relationship Id="rId16" Type="http://schemas.openxmlformats.org/officeDocument/2006/relationships/tags" Target="../tags/tag103.xml"/><Relationship Id="rId20" Type="http://schemas.openxmlformats.org/officeDocument/2006/relationships/tags" Target="../tags/tag107.xml"/><Relationship Id="rId29" Type="http://schemas.openxmlformats.org/officeDocument/2006/relationships/tags" Target="../tags/tag116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24" Type="http://schemas.openxmlformats.org/officeDocument/2006/relationships/tags" Target="../tags/tag111.xml"/><Relationship Id="rId32" Type="http://schemas.openxmlformats.org/officeDocument/2006/relationships/tags" Target="../tags/tag119.xml"/><Relationship Id="rId37" Type="http://schemas.openxmlformats.org/officeDocument/2006/relationships/notesSlide" Target="../notesSlides/notesSlide8.xml"/><Relationship Id="rId40" Type="http://schemas.openxmlformats.org/officeDocument/2006/relationships/chart" Target="../charts/chart12.xml"/><Relationship Id="rId5" Type="http://schemas.openxmlformats.org/officeDocument/2006/relationships/tags" Target="../tags/tag92.xml"/><Relationship Id="rId15" Type="http://schemas.openxmlformats.org/officeDocument/2006/relationships/tags" Target="../tags/tag102.xml"/><Relationship Id="rId23" Type="http://schemas.openxmlformats.org/officeDocument/2006/relationships/tags" Target="../tags/tag110.xml"/><Relationship Id="rId28" Type="http://schemas.openxmlformats.org/officeDocument/2006/relationships/tags" Target="../tags/tag115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97.xml"/><Relationship Id="rId19" Type="http://schemas.openxmlformats.org/officeDocument/2006/relationships/tags" Target="../tags/tag106.xml"/><Relationship Id="rId31" Type="http://schemas.openxmlformats.org/officeDocument/2006/relationships/tags" Target="../tags/tag118.xml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Relationship Id="rId22" Type="http://schemas.openxmlformats.org/officeDocument/2006/relationships/tags" Target="../tags/tag109.xml"/><Relationship Id="rId27" Type="http://schemas.openxmlformats.org/officeDocument/2006/relationships/tags" Target="../tags/tag114.xml"/><Relationship Id="rId30" Type="http://schemas.openxmlformats.org/officeDocument/2006/relationships/tags" Target="../tags/tag117.xml"/><Relationship Id="rId35" Type="http://schemas.openxmlformats.org/officeDocument/2006/relationships/tags" Target="../tags/tag122.xml"/><Relationship Id="rId8" Type="http://schemas.openxmlformats.org/officeDocument/2006/relationships/tags" Target="../tags/tag95.xml"/><Relationship Id="rId3" Type="http://schemas.openxmlformats.org/officeDocument/2006/relationships/tags" Target="../tags/tag90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.jpeg"/><Relationship Id="rId18" Type="http://schemas.openxmlformats.org/officeDocument/2006/relationships/image" Target="../media/image72.png"/><Relationship Id="rId26" Type="http://schemas.openxmlformats.org/officeDocument/2006/relationships/image" Target="../media/image76.png"/><Relationship Id="rId39" Type="http://schemas.openxmlformats.org/officeDocument/2006/relationships/image" Target="../media/image89.svg"/><Relationship Id="rId21" Type="http://schemas.microsoft.com/office/2007/relationships/hdphoto" Target="../media/hdphoto5.wdp"/><Relationship Id="rId34" Type="http://schemas.openxmlformats.org/officeDocument/2006/relationships/image" Target="../media/image84.png"/><Relationship Id="rId7" Type="http://schemas.openxmlformats.org/officeDocument/2006/relationships/image" Target="../media/image63.jpeg"/><Relationship Id="rId2" Type="http://schemas.openxmlformats.org/officeDocument/2006/relationships/tags" Target="../tags/tag124.xml"/><Relationship Id="rId16" Type="http://schemas.openxmlformats.org/officeDocument/2006/relationships/image" Target="../media/image71.png"/><Relationship Id="rId20" Type="http://schemas.openxmlformats.org/officeDocument/2006/relationships/image" Target="../media/image73.png"/><Relationship Id="rId29" Type="http://schemas.openxmlformats.org/officeDocument/2006/relationships/image" Target="../media/image79.svg"/><Relationship Id="rId41" Type="http://schemas.microsoft.com/office/2007/relationships/hdphoto" Target="../media/hdphoto8.wdp"/><Relationship Id="rId1" Type="http://schemas.openxmlformats.org/officeDocument/2006/relationships/tags" Target="../tags/tag123.xml"/><Relationship Id="rId6" Type="http://schemas.openxmlformats.org/officeDocument/2006/relationships/image" Target="../media/image62.emf"/><Relationship Id="rId11" Type="http://schemas.openxmlformats.org/officeDocument/2006/relationships/image" Target="../media/image67.jpeg"/><Relationship Id="rId24" Type="http://schemas.openxmlformats.org/officeDocument/2006/relationships/image" Target="../media/image75.png"/><Relationship Id="rId32" Type="http://schemas.openxmlformats.org/officeDocument/2006/relationships/image" Target="../media/image82.png"/><Relationship Id="rId37" Type="http://schemas.openxmlformats.org/officeDocument/2006/relationships/image" Target="../media/image87.svg"/><Relationship Id="rId40" Type="http://schemas.openxmlformats.org/officeDocument/2006/relationships/image" Target="../media/image90.png"/><Relationship Id="rId5" Type="http://schemas.openxmlformats.org/officeDocument/2006/relationships/oleObject" Target="../embeddings/oleObject18.bin"/><Relationship Id="rId15" Type="http://schemas.microsoft.com/office/2007/relationships/hdphoto" Target="../media/hdphoto2.wdp"/><Relationship Id="rId23" Type="http://schemas.microsoft.com/office/2007/relationships/hdphoto" Target="../media/hdphoto6.wdp"/><Relationship Id="rId28" Type="http://schemas.openxmlformats.org/officeDocument/2006/relationships/image" Target="../media/image78.png"/><Relationship Id="rId36" Type="http://schemas.openxmlformats.org/officeDocument/2006/relationships/image" Target="../media/image86.png"/><Relationship Id="rId10" Type="http://schemas.openxmlformats.org/officeDocument/2006/relationships/image" Target="../media/image66.jpeg"/><Relationship Id="rId19" Type="http://schemas.microsoft.com/office/2007/relationships/hdphoto" Target="../media/hdphoto4.wdp"/><Relationship Id="rId31" Type="http://schemas.openxmlformats.org/officeDocument/2006/relationships/image" Target="../media/image81.sv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65.jpeg"/><Relationship Id="rId14" Type="http://schemas.openxmlformats.org/officeDocument/2006/relationships/image" Target="../media/image70.png"/><Relationship Id="rId22" Type="http://schemas.openxmlformats.org/officeDocument/2006/relationships/image" Target="../media/image74.png"/><Relationship Id="rId27" Type="http://schemas.openxmlformats.org/officeDocument/2006/relationships/image" Target="../media/image77.svg"/><Relationship Id="rId30" Type="http://schemas.openxmlformats.org/officeDocument/2006/relationships/image" Target="../media/image80.png"/><Relationship Id="rId35" Type="http://schemas.openxmlformats.org/officeDocument/2006/relationships/image" Target="../media/image85.svg"/><Relationship Id="rId8" Type="http://schemas.openxmlformats.org/officeDocument/2006/relationships/image" Target="../media/image64.jpeg"/><Relationship Id="rId3" Type="http://schemas.openxmlformats.org/officeDocument/2006/relationships/slideLayout" Target="../slideLayouts/slideLayout2.xml"/><Relationship Id="rId12" Type="http://schemas.openxmlformats.org/officeDocument/2006/relationships/image" Target="../media/image68.jpeg"/><Relationship Id="rId17" Type="http://schemas.microsoft.com/office/2007/relationships/hdphoto" Target="../media/hdphoto3.wdp"/><Relationship Id="rId25" Type="http://schemas.microsoft.com/office/2007/relationships/hdphoto" Target="../media/hdphoto7.wdp"/><Relationship Id="rId33" Type="http://schemas.openxmlformats.org/officeDocument/2006/relationships/image" Target="../media/image83.svg"/><Relationship Id="rId38" Type="http://schemas.openxmlformats.org/officeDocument/2006/relationships/image" Target="../media/image8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sv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92.svg"/><Relationship Id="rId12" Type="http://schemas.openxmlformats.org/officeDocument/2006/relationships/image" Target="../media/image9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5.xml"/><Relationship Id="rId6" Type="http://schemas.openxmlformats.org/officeDocument/2006/relationships/image" Target="../media/image91.png"/><Relationship Id="rId11" Type="http://schemas.openxmlformats.org/officeDocument/2006/relationships/image" Target="../media/image96.svg"/><Relationship Id="rId5" Type="http://schemas.openxmlformats.org/officeDocument/2006/relationships/image" Target="../media/image15.emf"/><Relationship Id="rId10" Type="http://schemas.openxmlformats.org/officeDocument/2006/relationships/image" Target="../media/image95.png"/><Relationship Id="rId4" Type="http://schemas.openxmlformats.org/officeDocument/2006/relationships/oleObject" Target="../embeddings/oleObject19.bin"/><Relationship Id="rId9" Type="http://schemas.openxmlformats.org/officeDocument/2006/relationships/image" Target="../media/image9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6" Type="http://schemas.openxmlformats.org/officeDocument/2006/relationships/image" Target="../media/image10.jpeg"/><Relationship Id="rId5" Type="http://schemas.openxmlformats.org/officeDocument/2006/relationships/image" Target="../media/image9.emf"/><Relationship Id="rId4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sv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Relationship Id="rId6" Type="http://schemas.openxmlformats.org/officeDocument/2006/relationships/image" Target="../media/image5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0.bin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0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43.xml"/><Relationship Id="rId18" Type="http://schemas.openxmlformats.org/officeDocument/2006/relationships/tags" Target="../tags/tag48.xml"/><Relationship Id="rId26" Type="http://schemas.openxmlformats.org/officeDocument/2006/relationships/image" Target="../media/image18.png"/><Relationship Id="rId39" Type="http://schemas.openxmlformats.org/officeDocument/2006/relationships/image" Target="../media/image26.png"/><Relationship Id="rId21" Type="http://schemas.openxmlformats.org/officeDocument/2006/relationships/tags" Target="../tags/tag51.xml"/><Relationship Id="rId34" Type="http://schemas.openxmlformats.org/officeDocument/2006/relationships/chart" Target="../charts/chart5.xml"/><Relationship Id="rId42" Type="http://schemas.openxmlformats.org/officeDocument/2006/relationships/image" Target="../media/image29.svg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6" Type="http://schemas.openxmlformats.org/officeDocument/2006/relationships/tags" Target="../tags/tag46.xml"/><Relationship Id="rId20" Type="http://schemas.openxmlformats.org/officeDocument/2006/relationships/tags" Target="../tags/tag50.xml"/><Relationship Id="rId29" Type="http://schemas.openxmlformats.org/officeDocument/2006/relationships/image" Target="../media/image21.svg"/><Relationship Id="rId41" Type="http://schemas.openxmlformats.org/officeDocument/2006/relationships/image" Target="../media/image28.pn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24" Type="http://schemas.openxmlformats.org/officeDocument/2006/relationships/oleObject" Target="../embeddings/oleObject12.bin"/><Relationship Id="rId32" Type="http://schemas.openxmlformats.org/officeDocument/2006/relationships/chart" Target="../charts/chart3.xml"/><Relationship Id="rId37" Type="http://schemas.openxmlformats.org/officeDocument/2006/relationships/image" Target="../media/image24.png"/><Relationship Id="rId40" Type="http://schemas.openxmlformats.org/officeDocument/2006/relationships/image" Target="../media/image27.svg"/><Relationship Id="rId5" Type="http://schemas.openxmlformats.org/officeDocument/2006/relationships/tags" Target="../tags/tag35.xml"/><Relationship Id="rId15" Type="http://schemas.openxmlformats.org/officeDocument/2006/relationships/tags" Target="../tags/tag45.xml"/><Relationship Id="rId23" Type="http://schemas.openxmlformats.org/officeDocument/2006/relationships/notesSlide" Target="../notesSlides/notesSlide4.xml"/><Relationship Id="rId28" Type="http://schemas.openxmlformats.org/officeDocument/2006/relationships/image" Target="../media/image20.png"/><Relationship Id="rId36" Type="http://schemas.openxmlformats.org/officeDocument/2006/relationships/image" Target="../media/image23.svg"/><Relationship Id="rId10" Type="http://schemas.openxmlformats.org/officeDocument/2006/relationships/tags" Target="../tags/tag40.xml"/><Relationship Id="rId19" Type="http://schemas.openxmlformats.org/officeDocument/2006/relationships/tags" Target="../tags/tag49.xml"/><Relationship Id="rId31" Type="http://schemas.openxmlformats.org/officeDocument/2006/relationships/chart" Target="../charts/chart2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tags" Target="../tags/tag44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9.svg"/><Relationship Id="rId30" Type="http://schemas.openxmlformats.org/officeDocument/2006/relationships/chart" Target="../charts/chart1.xml"/><Relationship Id="rId35" Type="http://schemas.openxmlformats.org/officeDocument/2006/relationships/image" Target="../media/image22.png"/><Relationship Id="rId43" Type="http://schemas.openxmlformats.org/officeDocument/2006/relationships/chart" Target="../charts/chart6.xml"/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12" Type="http://schemas.openxmlformats.org/officeDocument/2006/relationships/tags" Target="../tags/tag42.xml"/><Relationship Id="rId17" Type="http://schemas.openxmlformats.org/officeDocument/2006/relationships/tags" Target="../tags/tag47.xml"/><Relationship Id="rId25" Type="http://schemas.openxmlformats.org/officeDocument/2006/relationships/image" Target="../media/image15.emf"/><Relationship Id="rId33" Type="http://schemas.openxmlformats.org/officeDocument/2006/relationships/chart" Target="../charts/chart4.xml"/><Relationship Id="rId38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45.sv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17" Type="http://schemas.openxmlformats.org/officeDocument/2006/relationships/image" Target="../media/image41.svg"/><Relationship Id="rId25" Type="http://schemas.openxmlformats.org/officeDocument/2006/relationships/image" Target="../media/image49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29" Type="http://schemas.openxmlformats.org/officeDocument/2006/relationships/image" Target="../media/image53.svg"/><Relationship Id="rId1" Type="http://schemas.openxmlformats.org/officeDocument/2006/relationships/tags" Target="../tags/tag52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24" Type="http://schemas.openxmlformats.org/officeDocument/2006/relationships/image" Target="../media/image48.png"/><Relationship Id="rId5" Type="http://schemas.openxmlformats.org/officeDocument/2006/relationships/image" Target="../media/image15.emf"/><Relationship Id="rId15" Type="http://schemas.openxmlformats.org/officeDocument/2006/relationships/image" Target="../media/image39.svg"/><Relationship Id="rId23" Type="http://schemas.openxmlformats.org/officeDocument/2006/relationships/image" Target="../media/image47.svg"/><Relationship Id="rId28" Type="http://schemas.openxmlformats.org/officeDocument/2006/relationships/image" Target="../media/image52.png"/><Relationship Id="rId10" Type="http://schemas.openxmlformats.org/officeDocument/2006/relationships/image" Target="../media/image34.png"/><Relationship Id="rId19" Type="http://schemas.openxmlformats.org/officeDocument/2006/relationships/image" Target="../media/image43.sv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3.sv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tags" Target="../tags/tag54.xml"/><Relationship Id="rId16" Type="http://schemas.openxmlformats.org/officeDocument/2006/relationships/image" Target="../media/image43.svg"/><Relationship Id="rId1" Type="http://schemas.openxmlformats.org/officeDocument/2006/relationships/tags" Target="../tags/tag53.xml"/><Relationship Id="rId6" Type="http://schemas.openxmlformats.org/officeDocument/2006/relationships/image" Target="../media/image54.emf"/><Relationship Id="rId11" Type="http://schemas.openxmlformats.org/officeDocument/2006/relationships/image" Target="../media/image34.png"/><Relationship Id="rId5" Type="http://schemas.openxmlformats.org/officeDocument/2006/relationships/oleObject" Target="../embeddings/oleObject14.bin"/><Relationship Id="rId15" Type="http://schemas.openxmlformats.org/officeDocument/2006/relationships/image" Target="../media/image42.png"/><Relationship Id="rId10" Type="http://schemas.openxmlformats.org/officeDocument/2006/relationships/image" Target="../media/image33.sv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2.png"/><Relationship Id="rId14" Type="http://schemas.openxmlformats.org/officeDocument/2006/relationships/image" Target="../media/image3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57.png"/><Relationship Id="rId3" Type="http://schemas.openxmlformats.org/officeDocument/2006/relationships/tags" Target="../tags/tag57.xml"/><Relationship Id="rId21" Type="http://schemas.openxmlformats.org/officeDocument/2006/relationships/image" Target="../media/image15.emf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5" Type="http://schemas.openxmlformats.org/officeDocument/2006/relationships/image" Target="../media/image56.png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20" Type="http://schemas.openxmlformats.org/officeDocument/2006/relationships/oleObject" Target="../embeddings/oleObject15.bin"/><Relationship Id="rId29" Type="http://schemas.openxmlformats.org/officeDocument/2006/relationships/image" Target="../media/image60.png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24" Type="http://schemas.openxmlformats.org/officeDocument/2006/relationships/image" Target="../media/image55.png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23" Type="http://schemas.openxmlformats.org/officeDocument/2006/relationships/chart" Target="../charts/chart8.xml"/><Relationship Id="rId28" Type="http://schemas.openxmlformats.org/officeDocument/2006/relationships/image" Target="../media/image59.png"/><Relationship Id="rId10" Type="http://schemas.openxmlformats.org/officeDocument/2006/relationships/tags" Target="../tags/tag64.xml"/><Relationship Id="rId19" Type="http://schemas.openxmlformats.org/officeDocument/2006/relationships/notesSlide" Target="../notesSlides/notesSlide7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Relationship Id="rId22" Type="http://schemas.openxmlformats.org/officeDocument/2006/relationships/chart" Target="../charts/chart7.xml"/><Relationship Id="rId27" Type="http://schemas.openxmlformats.org/officeDocument/2006/relationships/image" Target="../media/image58.png"/><Relationship Id="rId30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18" Type="http://schemas.openxmlformats.org/officeDocument/2006/relationships/oleObject" Target="../embeddings/oleObject16.bin"/><Relationship Id="rId3" Type="http://schemas.openxmlformats.org/officeDocument/2006/relationships/tags" Target="../tags/tag74.xml"/><Relationship Id="rId21" Type="http://schemas.openxmlformats.org/officeDocument/2006/relationships/chart" Target="../charts/chart10.xml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6" Type="http://schemas.openxmlformats.org/officeDocument/2006/relationships/tags" Target="../tags/tag87.xml"/><Relationship Id="rId20" Type="http://schemas.openxmlformats.org/officeDocument/2006/relationships/chart" Target="../charts/chart9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5" Type="http://schemas.openxmlformats.org/officeDocument/2006/relationships/tags" Target="../tags/tag76.xml"/><Relationship Id="rId15" Type="http://schemas.openxmlformats.org/officeDocument/2006/relationships/tags" Target="../tags/tag86.xml"/><Relationship Id="rId10" Type="http://schemas.openxmlformats.org/officeDocument/2006/relationships/tags" Target="../tags/tag81.xml"/><Relationship Id="rId19" Type="http://schemas.openxmlformats.org/officeDocument/2006/relationships/image" Target="../media/image15.emf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Relationship Id="rId22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DE69CA79-752C-3587-4C33-B485C604F9B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1" t="12391" r="27907" b="21038"/>
          <a:stretch/>
        </p:blipFill>
        <p:spPr>
          <a:xfrm>
            <a:off x="1981200" y="1371600"/>
            <a:ext cx="2778096" cy="3200400"/>
          </a:xfr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70B0F522-98AB-DD99-2560-794AEBA91CA3}"/>
              </a:ext>
            </a:extLst>
          </p:cNvPr>
          <p:cNvSpPr txBox="1">
            <a:spLocks/>
          </p:cNvSpPr>
          <p:nvPr/>
        </p:nvSpPr>
        <p:spPr>
          <a:xfrm>
            <a:off x="9296400" y="6374169"/>
            <a:ext cx="2514600" cy="636233"/>
          </a:xfrm>
          <a:prstGeom prst="rect">
            <a:avLst/>
          </a:prstGeom>
        </p:spPr>
        <p:txBody>
          <a:bodyPr rIns="0"/>
          <a:lstStyle>
            <a:lvl1pPr marL="0" algn="ctr">
              <a:lnSpc>
                <a:spcPct val="100000"/>
              </a:lnSpc>
              <a:spcBef>
                <a:spcPts val="0"/>
              </a:spcBef>
              <a:defRPr lang="en-GB" sz="1600" b="1" baseline="0" dirty="0">
                <a:solidFill>
                  <a:schemeClr val="bg1"/>
                </a:solidFill>
                <a:latin typeface="Ubuntu"/>
                <a:ea typeface="+mn-ea"/>
                <a:cs typeface="Ubuntu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00" dirty="0"/>
              <a:t>The Finances of British Racing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E005CD8-CE5E-B233-64AA-36BE4EA7322A}"/>
              </a:ext>
            </a:extLst>
          </p:cNvPr>
          <p:cNvSpPr txBox="1">
            <a:spLocks/>
          </p:cNvSpPr>
          <p:nvPr/>
        </p:nvSpPr>
        <p:spPr>
          <a:xfrm>
            <a:off x="5029200" y="1295400"/>
            <a:ext cx="5486400" cy="1371600"/>
          </a:xfrm>
          <a:prstGeom prst="rect">
            <a:avLst/>
          </a:prstGeom>
        </p:spPr>
        <p:txBody>
          <a:bodyPr vert="horz"/>
          <a:lstStyle>
            <a:lvl1pPr marL="0" algn="ctr">
              <a:defRPr sz="3000" spc="500" baseline="0">
                <a:solidFill>
                  <a:schemeClr val="bg1"/>
                </a:solidFill>
                <a:latin typeface="Bellefair" pitchFamily="2" charset="-79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dirty="0"/>
              <a:t>THE FINANCES OF BRITISH RACING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67BCB918-76F0-DA3C-78C9-8742CC8F934A}"/>
              </a:ext>
            </a:extLst>
          </p:cNvPr>
          <p:cNvSpPr txBox="1">
            <a:spLocks/>
          </p:cNvSpPr>
          <p:nvPr/>
        </p:nvSpPr>
        <p:spPr>
          <a:xfrm>
            <a:off x="5029200" y="2895600"/>
            <a:ext cx="4267200" cy="685800"/>
          </a:xfrm>
          <a:prstGeom prst="rect">
            <a:avLst/>
          </a:prstGeom>
        </p:spPr>
        <p:txBody>
          <a:bodyPr/>
          <a:lstStyle>
            <a:lvl1pPr marL="0" algn="ctr">
              <a:lnSpc>
                <a:spcPct val="100000"/>
              </a:lnSpc>
              <a:spcBef>
                <a:spcPts val="0"/>
              </a:spcBef>
              <a:defRPr lang="en-GB" sz="1600" b="1" baseline="0" dirty="0">
                <a:solidFill>
                  <a:schemeClr val="bg1"/>
                </a:solidFill>
                <a:latin typeface="Ubuntu"/>
                <a:ea typeface="+mn-ea"/>
                <a:cs typeface="Ubuntu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/>
              <a:t>Peter </a:t>
            </a:r>
            <a:r>
              <a:rPr lang="en-GB" sz="2800" dirty="0" err="1"/>
              <a:t>Hawkings</a:t>
            </a:r>
            <a:endParaRPr lang="en-GB" sz="2800" dirty="0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5ED95F5B-33D9-A804-7D19-E0479BDF306A}"/>
              </a:ext>
            </a:extLst>
          </p:cNvPr>
          <p:cNvSpPr txBox="1">
            <a:spLocks/>
          </p:cNvSpPr>
          <p:nvPr/>
        </p:nvSpPr>
        <p:spPr>
          <a:xfrm>
            <a:off x="5029200" y="3352800"/>
            <a:ext cx="4267200" cy="685800"/>
          </a:xfrm>
          <a:prstGeom prst="rect">
            <a:avLst/>
          </a:prstGeom>
        </p:spPr>
        <p:txBody>
          <a:bodyPr/>
          <a:lstStyle>
            <a:lvl1pPr marL="0" algn="ctr">
              <a:lnSpc>
                <a:spcPct val="100000"/>
              </a:lnSpc>
              <a:spcBef>
                <a:spcPts val="0"/>
              </a:spcBef>
              <a:defRPr lang="en-GB" sz="1600" b="1" baseline="0" dirty="0">
                <a:solidFill>
                  <a:schemeClr val="bg1"/>
                </a:solidFill>
                <a:latin typeface="Ubuntu"/>
                <a:ea typeface="+mn-ea"/>
                <a:cs typeface="Ubuntu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0" dirty="0"/>
              <a:t>Portas Consulting</a:t>
            </a:r>
          </a:p>
        </p:txBody>
      </p:sp>
    </p:spTree>
    <p:extLst>
      <p:ext uri="{BB962C8B-B14F-4D97-AF65-F5344CB8AC3E}">
        <p14:creationId xmlns:p14="http://schemas.microsoft.com/office/powerpoint/2010/main" val="2812773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4CC85185-CD2F-AD4D-E76C-7ED0AC90697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60802917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8" imgW="592" imgH="595" progId="TCLayout.ActiveDocument.1">
                  <p:embed/>
                </p:oleObj>
              </mc:Choice>
              <mc:Fallback>
                <p:oleObj name="think-cell Slide" r:id="rId38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4CC85185-CD2F-AD4D-E76C-7ED0AC9069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Rectangle 72">
            <a:extLst>
              <a:ext uri="{FF2B5EF4-FFF2-40B4-BE49-F238E27FC236}">
                <a16:creationId xmlns:a16="http://schemas.microsoft.com/office/drawing/2014/main" id="{4A5CFA47-6889-786A-1EF5-14406D939F1A}"/>
              </a:ext>
            </a:extLst>
          </p:cNvPr>
          <p:cNvSpPr/>
          <p:nvPr/>
        </p:nvSpPr>
        <p:spPr>
          <a:xfrm>
            <a:off x="7687735" y="1230925"/>
            <a:ext cx="4504264" cy="495420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4146" indent="-184146" algn="ctr">
              <a:buFont typeface="Wingdings" panose="05000000000000000000" pitchFamily="2" charset="2"/>
              <a:buChar char="§"/>
            </a:pPr>
            <a:endParaRPr lang="en-GB" sz="1400" b="1" err="1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cxnSp>
        <p:nvCxnSpPr>
          <p:cNvPr id="69" name="AutoShape 249">
            <a:extLst>
              <a:ext uri="{FF2B5EF4-FFF2-40B4-BE49-F238E27FC236}">
                <a16:creationId xmlns:a16="http://schemas.microsoft.com/office/drawing/2014/main" id="{195EF595-E781-2357-2B68-ADFC04F2DE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4434" y="1741488"/>
            <a:ext cx="660611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23315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0" name="Rectangle 8">
            <a:extLst>
              <a:ext uri="{FF2B5EF4-FFF2-40B4-BE49-F238E27FC236}">
                <a16:creationId xmlns:a16="http://schemas.microsoft.com/office/drawing/2014/main" id="{D6346162-92DF-46F1-D5B5-3099BB4F0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433" y="1334781"/>
            <a:ext cx="53530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787400" eaLnBrk="0" hangingPunct="0"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1pPr>
            <a:lvl2pPr marL="742950" indent="-285750" defTabSz="787400" eaLnBrk="0" hangingPunct="0"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2pPr>
            <a:lvl3pPr marL="1143000" indent="-228600" defTabSz="787400" eaLnBrk="0" hangingPunct="0"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3pPr>
            <a:lvl4pPr marL="1600200" indent="-228600" defTabSz="787400" eaLnBrk="0" hangingPunct="0"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4pPr>
            <a:lvl5pPr marL="2057400" indent="-228600" defTabSz="787400" eaLnBrk="0" hangingPunct="0"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5pPr>
            <a:lvl6pPr marL="25146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6pPr>
            <a:lvl7pPr marL="29718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7pPr>
            <a:lvl8pPr marL="34290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8pPr>
            <a:lvl9pPr marL="38862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9pPr>
          </a:lstStyle>
          <a:p>
            <a:pPr eaLnBrk="1" hangingPunct="1">
              <a:spcAft>
                <a:spcPts val="0"/>
              </a:spcAft>
              <a:buSzPct val="120000"/>
            </a:pPr>
            <a:r>
              <a:rPr lang="en-GB" altLang="zh-CN" sz="12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Relative composition of industry inflows</a:t>
            </a:r>
          </a:p>
          <a:p>
            <a:pPr eaLnBrk="1" hangingPunct="1">
              <a:spcAft>
                <a:spcPts val="0"/>
              </a:spcAft>
              <a:buSzPct val="120000"/>
            </a:pPr>
            <a:r>
              <a:rPr lang="en-GB" altLang="zh-CN"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£‘ m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5C8A376-680F-029C-49A3-F45066621BAB}"/>
              </a:ext>
            </a:extLst>
          </p:cNvPr>
          <p:cNvCxnSpPr>
            <a:cxnSpLocks/>
          </p:cNvCxnSpPr>
          <p:nvPr/>
        </p:nvCxnSpPr>
        <p:spPr bwMode="auto">
          <a:xfrm>
            <a:off x="7687736" y="1230925"/>
            <a:ext cx="0" cy="49542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7619BE-AF06-E600-89D4-4391B3A28E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ea typeface="Open Sans" panose="020B0606030504020204" pitchFamily="34" charset="0"/>
              </a:rPr>
              <a:t>Note: excludes breeder expenditure</a:t>
            </a:r>
          </a:p>
          <a:p>
            <a:r>
              <a:rPr lang="en-GB" dirty="0">
                <a:ea typeface="Open Sans" panose="020B0606030504020204" pitchFamily="34" charset="0"/>
              </a:rPr>
              <a:t>Sources: Portas analysis, Global Data, RFU, The Guardian, ECB, </a:t>
            </a:r>
            <a:r>
              <a:rPr lang="en-GB" dirty="0" err="1">
                <a:ea typeface="Open Sans" panose="020B0606030504020204" pitchFamily="34" charset="0"/>
              </a:rPr>
              <a:t>SportsProMedia</a:t>
            </a:r>
            <a:endParaRPr lang="en-GB" dirty="0">
              <a:ea typeface="Open Sans" panose="020B0606030504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E4E130-BA87-E23E-E246-9EF5A3DB5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Comparing horseracing to other sports highlights the unique importance of owners and betting in the industry’s business model</a:t>
            </a:r>
            <a:endParaRPr lang="en-GB" dirty="0">
              <a:ea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8913D4-B33D-FE38-1E9A-CF926C15204B}"/>
              </a:ext>
            </a:extLst>
          </p:cNvPr>
          <p:cNvCxnSpPr/>
          <p:nvPr>
            <p:custDataLst>
              <p:tags r:id="rId2"/>
            </p:custDataLst>
          </p:nvPr>
        </p:nvCxnSpPr>
        <p:spPr bwMode="gray">
          <a:xfrm flipV="1">
            <a:off x="3251201" y="2440517"/>
            <a:ext cx="539751" cy="2478616"/>
          </a:xfrm>
          <a:prstGeom prst="line">
            <a:avLst/>
          </a:prstGeom>
          <a:ln w="3175" cap="flat" cmpd="sng" algn="ctr">
            <a:solidFill>
              <a:srgbClr val="C3CFE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419BCE4-021D-F7D6-A539-C8277B0F3DB5}"/>
              </a:ext>
            </a:extLst>
          </p:cNvPr>
          <p:cNvCxnSpPr/>
          <p:nvPr>
            <p:custDataLst>
              <p:tags r:id="rId3"/>
            </p:custDataLst>
          </p:nvPr>
        </p:nvCxnSpPr>
        <p:spPr bwMode="gray">
          <a:xfrm>
            <a:off x="5687484" y="3841751"/>
            <a:ext cx="539749" cy="330200"/>
          </a:xfrm>
          <a:prstGeom prst="line">
            <a:avLst/>
          </a:prstGeom>
          <a:ln w="3175" cap="flat" cmpd="sng" algn="ctr">
            <a:solidFill>
              <a:srgbClr val="6F8DB9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17EEA3E-6CAB-8747-BA9A-A6D6F848462C}"/>
              </a:ext>
            </a:extLst>
          </p:cNvPr>
          <p:cNvCxnSpPr/>
          <p:nvPr>
            <p:custDataLst>
              <p:tags r:id="rId4"/>
            </p:custDataLst>
          </p:nvPr>
        </p:nvCxnSpPr>
        <p:spPr bwMode="gray">
          <a:xfrm flipV="1">
            <a:off x="5687484" y="2197100"/>
            <a:ext cx="539749" cy="601133"/>
          </a:xfrm>
          <a:prstGeom prst="line">
            <a:avLst/>
          </a:prstGeom>
          <a:ln w="3175" cap="flat" cmpd="sng" algn="ctr">
            <a:solidFill>
              <a:schemeClr val="accent2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08FA32D-FDCA-691F-1803-F7DDB282E153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5687484" y="2194984"/>
            <a:ext cx="539749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18E15F6-179F-64CC-52BE-A0DEE9852058}"/>
              </a:ext>
            </a:extLst>
          </p:cNvPr>
          <p:cNvCxnSpPr/>
          <p:nvPr>
            <p:custDataLst>
              <p:tags r:id="rId6"/>
            </p:custDataLst>
          </p:nvPr>
        </p:nvCxnSpPr>
        <p:spPr bwMode="gray">
          <a:xfrm flipV="1">
            <a:off x="4468284" y="3841751"/>
            <a:ext cx="541867" cy="814916"/>
          </a:xfrm>
          <a:prstGeom prst="line">
            <a:avLst/>
          </a:prstGeom>
          <a:ln w="3175" cap="flat" cmpd="sng" algn="ctr">
            <a:solidFill>
              <a:srgbClr val="6F8DB9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B2B602F-2A33-008F-FB6F-8389443F0E92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 flipV="1">
            <a:off x="5687484" y="2194984"/>
            <a:ext cx="539749" cy="599016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41DD8D-7928-EEF7-552D-C95BFEFBCAA4}"/>
              </a:ext>
            </a:extLst>
          </p:cNvPr>
          <p:cNvCxnSpPr/>
          <p:nvPr>
            <p:custDataLst>
              <p:tags r:id="rId8"/>
            </p:custDataLst>
          </p:nvPr>
        </p:nvCxnSpPr>
        <p:spPr bwMode="gray">
          <a:xfrm flipV="1">
            <a:off x="3251201" y="2389718"/>
            <a:ext cx="539751" cy="1720849"/>
          </a:xfrm>
          <a:prstGeom prst="line">
            <a:avLst/>
          </a:prstGeom>
          <a:ln w="3175" cap="flat" cmpd="sng" algn="ctr">
            <a:solidFill>
              <a:schemeClr val="accent2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4110596-1219-1937-CF33-39D945E701B1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3251201" y="2194984"/>
            <a:ext cx="539751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0BD147-CFE4-94CC-5FC8-136B5D94D203}"/>
              </a:ext>
            </a:extLst>
          </p:cNvPr>
          <p:cNvCxnSpPr/>
          <p:nvPr>
            <p:custDataLst>
              <p:tags r:id="rId10"/>
            </p:custDataLst>
          </p:nvPr>
        </p:nvCxnSpPr>
        <p:spPr bwMode="gray">
          <a:xfrm flipV="1">
            <a:off x="3251201" y="4656668"/>
            <a:ext cx="539751" cy="283633"/>
          </a:xfrm>
          <a:prstGeom prst="line">
            <a:avLst/>
          </a:prstGeom>
          <a:ln w="3175" cap="flat" cmpd="sng" algn="ctr">
            <a:solidFill>
              <a:srgbClr val="6F8DB9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42F069-6C40-893D-CFA0-5068EE20057E}"/>
              </a:ext>
            </a:extLst>
          </p:cNvPr>
          <p:cNvCxnSpPr/>
          <p:nvPr>
            <p:custDataLst>
              <p:tags r:id="rId11"/>
            </p:custDataLst>
          </p:nvPr>
        </p:nvCxnSpPr>
        <p:spPr bwMode="gray">
          <a:xfrm flipV="1">
            <a:off x="3251201" y="5132918"/>
            <a:ext cx="539751" cy="601133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4AED1C7-05B7-76B2-180D-32109F4D5803}"/>
              </a:ext>
            </a:extLst>
          </p:cNvPr>
          <p:cNvCxnSpPr/>
          <p:nvPr>
            <p:custDataLst>
              <p:tags r:id="rId12"/>
            </p:custDataLst>
          </p:nvPr>
        </p:nvCxnSpPr>
        <p:spPr bwMode="gray">
          <a:xfrm>
            <a:off x="4468284" y="5132917"/>
            <a:ext cx="541867" cy="353483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A340D1-37ED-B608-7D63-29B0CFEB5AEF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4468284" y="2194984"/>
            <a:ext cx="541867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F9BBF2-1C4F-770F-D39B-E0DE39246125}"/>
              </a:ext>
            </a:extLst>
          </p:cNvPr>
          <p:cNvCxnSpPr/>
          <p:nvPr>
            <p:custDataLst>
              <p:tags r:id="rId14"/>
            </p:custDataLst>
          </p:nvPr>
        </p:nvCxnSpPr>
        <p:spPr bwMode="gray">
          <a:xfrm>
            <a:off x="4468284" y="2389717"/>
            <a:ext cx="541867" cy="404283"/>
          </a:xfrm>
          <a:prstGeom prst="line">
            <a:avLst/>
          </a:prstGeom>
          <a:ln w="3175" cap="flat" cmpd="sng" algn="ctr">
            <a:solidFill>
              <a:schemeClr val="accent2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678FF3-82F6-8EA1-48BE-069D42F3137F}"/>
              </a:ext>
            </a:extLst>
          </p:cNvPr>
          <p:cNvCxnSpPr/>
          <p:nvPr>
            <p:custDataLst>
              <p:tags r:id="rId15"/>
            </p:custDataLst>
          </p:nvPr>
        </p:nvCxnSpPr>
        <p:spPr bwMode="gray">
          <a:xfrm>
            <a:off x="4468284" y="2440518"/>
            <a:ext cx="541867" cy="357716"/>
          </a:xfrm>
          <a:prstGeom prst="line">
            <a:avLst/>
          </a:prstGeom>
          <a:ln w="3175" cap="flat" cmpd="sng" algn="ctr">
            <a:solidFill>
              <a:srgbClr val="C3CFE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07B0DA1-83DE-763B-DF8D-427D0F540767}"/>
              </a:ext>
            </a:extLst>
          </p:cNvPr>
          <p:cNvCxnSpPr/>
          <p:nvPr>
            <p:custDataLst>
              <p:tags r:id="rId16"/>
            </p:custDataLst>
          </p:nvPr>
        </p:nvCxnSpPr>
        <p:spPr bwMode="gray">
          <a:xfrm flipV="1">
            <a:off x="5687484" y="5420784"/>
            <a:ext cx="539749" cy="65616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2" name="Chart 81">
            <a:extLst>
              <a:ext uri="{FF2B5EF4-FFF2-40B4-BE49-F238E27FC236}">
                <a16:creationId xmlns:a16="http://schemas.microsoft.com/office/drawing/2014/main" id="{B2D7CBB9-C70D-6DC9-109B-05D719989852}"/>
              </a:ext>
            </a:extLst>
          </p:cNvPr>
          <p:cNvGraphicFramePr/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510186691"/>
              </p:ext>
            </p:extLst>
          </p:nvPr>
        </p:nvGraphicFramePr>
        <p:xfrm>
          <a:off x="2192867" y="2084918"/>
          <a:ext cx="5092700" cy="3932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0"/>
          </a:graphicData>
        </a:graphic>
      </p:graphicFrame>
      <p:sp>
        <p:nvSpPr>
          <p:cNvPr id="120" name="Text Placeholder 7">
            <a:extLst>
              <a:ext uri="{FF2B5EF4-FFF2-40B4-BE49-F238E27FC236}">
                <a16:creationId xmlns:a16="http://schemas.microsoft.com/office/drawing/2014/main" id="{4335AF1A-FA21-BF58-D65C-1F33BBD7808E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2275418" y="4838701"/>
            <a:ext cx="175684" cy="18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6429" indent="-14642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303573" indent="-15595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 marL="440479" indent="-13571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 marL="611908" indent="-1702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 marL="726194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1069053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6pPr>
            <a:lvl7pPr marL="1411912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7pPr>
            <a:lvl8pPr marL="1754771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8pPr>
            <a:lvl9pPr marL="2097629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B49ACAEB-A921-48D5-84D3-9EF55D823B7F}" type="datetime'''''''''''''''''''''''''''''''T''''''''''''''''''''''''V'''">
              <a:rPr lang="en-GB" altLang="en-US" sz="1200" kern="0">
                <a:latin typeface="+mn-lt"/>
                <a:ea typeface="+mj-ea"/>
                <a:cs typeface="+mj-cs"/>
              </a:rPr>
              <a:pPr marL="0" indent="0" algn="r">
                <a:spcBef>
                  <a:spcPct val="0"/>
                </a:spcBef>
                <a:buNone/>
              </a:pPr>
              <a:t>TV</a:t>
            </a:fld>
            <a:endParaRPr lang="en-GB" sz="1200" kern="0">
              <a:latin typeface="+mn-lt"/>
              <a:ea typeface="+mj-ea"/>
              <a:cs typeface="+mj-cs"/>
            </a:endParaRPr>
          </a:p>
        </p:txBody>
      </p:sp>
      <p:sp>
        <p:nvSpPr>
          <p:cNvPr id="87" name="Text Placeholder 7">
            <a:extLst>
              <a:ext uri="{FF2B5EF4-FFF2-40B4-BE49-F238E27FC236}">
                <a16:creationId xmlns:a16="http://schemas.microsoft.com/office/drawing/2014/main" id="{C0F65299-FCD4-5016-8E46-EEDDB9B2ACD0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3905251" y="5945717"/>
            <a:ext cx="448733" cy="13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95239" indent="-19523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/>
                <a:ea typeface="+mn-ea"/>
                <a:cs typeface="Arial"/>
                <a:sym typeface="Arial"/>
              </a:defRPr>
            </a:lvl1pPr>
            <a:lvl2pPr marL="404764" indent="-207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Arial"/>
                <a:cs typeface="Arial"/>
                <a:sym typeface="Arial"/>
              </a:defRPr>
            </a:lvl2pPr>
            <a:lvl3pPr marL="587305" indent="-18095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/>
                <a:cs typeface="Arial"/>
                <a:sym typeface="Arial"/>
              </a:defRPr>
            </a:lvl3pPr>
            <a:lvl4pPr marL="815877" indent="-22698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Arial"/>
                <a:cs typeface="Arial"/>
                <a:sym typeface="Arial"/>
              </a:defRPr>
            </a:lvl4pPr>
            <a:lvl5pPr marL="968259" indent="-15079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Arial"/>
                <a:cs typeface="Arial"/>
                <a:sym typeface="Arial"/>
              </a:defRPr>
            </a:lvl5pPr>
            <a:lvl6pPr marL="1425404" indent="-15079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1882549" indent="-15079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2339694" indent="-15079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2796839" indent="-15079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EF15B10B-53C1-48FA-897A-39B50EF36433}" type="datetime'F''o''''o''''''''''''''''''''tb''a''l''''''''''l'">
              <a:rPr lang="en-GB" altLang="en-US" sz="900" kern="0">
                <a:latin typeface="+mn-lt"/>
                <a:ea typeface="+mj-ea"/>
                <a:cs typeface="+mj-cs"/>
              </a:rPr>
              <a:pPr marL="0" indent="0" algn="ctr">
                <a:spcBef>
                  <a:spcPct val="0"/>
                </a:spcBef>
                <a:buNone/>
              </a:pPr>
              <a:t>Football</a:t>
            </a:fld>
            <a:endParaRPr lang="en-GB" sz="900" kern="0">
              <a:latin typeface="+mn-lt"/>
              <a:ea typeface="+mj-ea"/>
              <a:cs typeface="+mj-cs"/>
              <a:sym typeface="Open Sans" panose="020B0606030504020204" pitchFamily="34" charset="0"/>
            </a:endParaRPr>
          </a:p>
        </p:txBody>
      </p:sp>
      <p:sp>
        <p:nvSpPr>
          <p:cNvPr id="122" name="Text Placeholder 7">
            <a:extLst>
              <a:ext uri="{FF2B5EF4-FFF2-40B4-BE49-F238E27FC236}">
                <a16:creationId xmlns:a16="http://schemas.microsoft.com/office/drawing/2014/main" id="{A44A272F-C3D0-378E-CEC4-5661618D6D24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696384" y="5691718"/>
            <a:ext cx="1754717" cy="18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6429" indent="-14642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303573" indent="-15595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 marL="440479" indent="-13571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 marL="611908" indent="-1702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 marL="726194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1069053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6pPr>
            <a:lvl7pPr marL="1411912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7pPr>
            <a:lvl8pPr marL="1754771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8pPr>
            <a:lvl9pPr marL="2097629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95BE8390-7C3B-4DEA-86DF-37E8886AC1C7}" type="datetime'Non''-bet''t''ing'' s''''pon''''s''o''''r''''s''h''ip'''''''''">
              <a:rPr lang="en-GB" altLang="en-US" sz="1200" kern="0">
                <a:latin typeface="+mn-lt"/>
                <a:ea typeface="+mj-ea"/>
                <a:cs typeface="+mj-cs"/>
              </a:rPr>
              <a:pPr marL="0" indent="0" algn="r">
                <a:spcBef>
                  <a:spcPct val="0"/>
                </a:spcBef>
                <a:buNone/>
              </a:pPr>
              <a:t>Non-betting sponsorship</a:t>
            </a:fld>
            <a:endParaRPr lang="en-GB" sz="1200" kern="0">
              <a:latin typeface="+mn-lt"/>
              <a:ea typeface="+mj-ea"/>
              <a:cs typeface="+mj-cs"/>
            </a:endParaRPr>
          </a:p>
        </p:txBody>
      </p:sp>
      <p:sp>
        <p:nvSpPr>
          <p:cNvPr id="101" name="Text Placeholder 7">
            <a:extLst>
              <a:ext uri="{FF2B5EF4-FFF2-40B4-BE49-F238E27FC236}">
                <a16:creationId xmlns:a16="http://schemas.microsoft.com/office/drawing/2014/main" id="{4EBA6232-7285-400B-B304-4C42095D10BF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3833284" y="2324101"/>
            <a:ext cx="254000" cy="182033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</p:spPr>
        <p:txBody>
          <a:bodyPr vert="horz" wrap="none" lIns="21167" tIns="0" rIns="21167" bIns="0" numCol="1" spcCol="0" rtlCol="0" anchor="ctr" anchorCtr="0">
            <a:noAutofit/>
          </a:bodyPr>
          <a:lstStyle>
            <a:lvl1pPr marL="146429" indent="-14642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303573" indent="-15595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 marL="440479" indent="-13571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 marL="611908" indent="-1702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 marL="726194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1069053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6pPr>
            <a:lvl7pPr marL="1411912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7pPr>
            <a:lvl8pPr marL="1754771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8pPr>
            <a:lvl9pPr marL="2097629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6DFA1538-6A62-45B3-92B1-C17BD0647493}" type="datetime'''''''''''''''''''''''''''''''''''''''''''''''''''1%'''''''">
              <a:rPr lang="en-GB" altLang="en-US" sz="1200" ker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pPr marL="0" indent="0" algn="ctr">
                <a:spcBef>
                  <a:spcPct val="0"/>
                </a:spcBef>
                <a:buNone/>
              </a:pPr>
              <a:t>1%</a:t>
            </a:fld>
            <a:endParaRPr lang="en-GB" sz="1200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20" name="Text Placeholder 7">
            <a:extLst>
              <a:ext uri="{FF2B5EF4-FFF2-40B4-BE49-F238E27FC236}">
                <a16:creationId xmlns:a16="http://schemas.microsoft.com/office/drawing/2014/main" id="{4EBA6232-7285-400B-B304-4C42095D10BF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2698751" y="1921934"/>
            <a:ext cx="427567" cy="18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1167" tIns="0" rIns="21167" bIns="0" numCol="1" spcCol="0" rtlCol="0" anchor="b" anchorCtr="0">
            <a:noAutofit/>
          </a:bodyPr>
          <a:lstStyle>
            <a:lvl1pPr marL="146429" indent="-14642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303573" indent="-15595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 marL="440479" indent="-13571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 marL="611908" indent="-1702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 marL="726194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1069053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6pPr>
            <a:lvl7pPr marL="1411912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7pPr>
            <a:lvl8pPr marL="1754771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8pPr>
            <a:lvl9pPr marL="2097629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5A53A0D-4D37-46DA-9A2E-3656F86FC89E}" type="datetime'''''''''''''1'''''''''',''''2''''''''''''''''0''''''3'''''''">
              <a:rPr lang="en-GB" altLang="en-US" sz="1200" kern="0">
                <a:latin typeface="+mn-lt"/>
                <a:ea typeface="+mj-ea"/>
                <a:cs typeface="+mj-cs"/>
              </a:rPr>
              <a:pPr marL="0" indent="0" algn="ctr">
                <a:spcBef>
                  <a:spcPct val="0"/>
                </a:spcBef>
                <a:buNone/>
              </a:pPr>
              <a:t>1,203</a:t>
            </a:fld>
            <a:endParaRPr lang="en-GB" sz="1200" kern="0">
              <a:latin typeface="+mn-lt"/>
              <a:ea typeface="+mj-ea"/>
              <a:cs typeface="+mj-cs"/>
            </a:endParaRPr>
          </a:p>
        </p:txBody>
      </p:sp>
      <p:sp>
        <p:nvSpPr>
          <p:cNvPr id="119" name="Text Placeholder 7">
            <a:extLst>
              <a:ext uri="{FF2B5EF4-FFF2-40B4-BE49-F238E27FC236}">
                <a16:creationId xmlns:a16="http://schemas.microsoft.com/office/drawing/2014/main" id="{A6B9496D-2220-2A88-C7E5-A0263B23D725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2785533" y="4838701"/>
            <a:ext cx="254000" cy="182033"/>
          </a:xfrm>
          <a:prstGeom prst="rect">
            <a:avLst/>
          </a:prstGeom>
          <a:solidFill>
            <a:srgbClr val="C3CFE1"/>
          </a:solidFill>
          <a:ln>
            <a:noFill/>
          </a:ln>
          <a:effectLst/>
        </p:spPr>
        <p:txBody>
          <a:bodyPr vert="horz" wrap="none" lIns="21167" tIns="0" rIns="21167" bIns="0" numCol="1" spcCol="0" rtlCol="0" anchor="ctr" anchorCtr="0">
            <a:noAutofit/>
          </a:bodyPr>
          <a:lstStyle>
            <a:lvl1pPr marL="146429" indent="-14642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303573" indent="-15595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 marL="440479" indent="-13571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 marL="611908" indent="-1702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 marL="726194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1069053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6pPr>
            <a:lvl7pPr marL="1411912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7pPr>
            <a:lvl8pPr marL="1754771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8pPr>
            <a:lvl9pPr marL="2097629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F080D74C-D14E-45AC-AA85-A7A83EB45BC5}" type="datetime'''''''''''''''''''''''''''''''''''''''1''''''''''%'''''''''">
              <a:rPr lang="en-GB" altLang="en-US" sz="1200" kern="0">
                <a:latin typeface="+mn-lt"/>
                <a:ea typeface="+mj-ea"/>
                <a:cs typeface="+mj-cs"/>
              </a:rPr>
              <a:pPr marL="0" indent="0" algn="ctr">
                <a:spcBef>
                  <a:spcPct val="0"/>
                </a:spcBef>
                <a:buNone/>
              </a:pPr>
              <a:t>1%</a:t>
            </a:fld>
            <a:endParaRPr lang="en-GB" sz="1200" kern="0" dirty="0">
              <a:latin typeface="+mn-lt"/>
              <a:ea typeface="+mj-ea"/>
              <a:cs typeface="+mj-cs"/>
            </a:endParaRPr>
          </a:p>
        </p:txBody>
      </p:sp>
      <p:sp>
        <p:nvSpPr>
          <p:cNvPr id="92" name="Text Placeholder 7">
            <a:extLst>
              <a:ext uri="{FF2B5EF4-FFF2-40B4-BE49-F238E27FC236}">
                <a16:creationId xmlns:a16="http://schemas.microsoft.com/office/drawing/2014/main" id="{0ED7BCFF-49BA-686E-5AB2-018A165C1AFC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3915834" y="1921934"/>
            <a:ext cx="427567" cy="18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1167" tIns="0" rIns="21167" bIns="0" numCol="1" spcCol="0" rtlCol="0" anchor="b" anchorCtr="0">
            <a:noAutofit/>
          </a:bodyPr>
          <a:lstStyle>
            <a:lvl1pPr marL="146429" indent="-14642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303573" indent="-15595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 marL="440479" indent="-13571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 marL="611908" indent="-1702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 marL="726194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1069053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6pPr>
            <a:lvl7pPr marL="1411912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7pPr>
            <a:lvl8pPr marL="1754771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8pPr>
            <a:lvl9pPr marL="2097629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7C61F335-DD6A-4061-9934-952AA63E5626}" type="datetime'''''''''''''''6,0''''''''''''''''07'''''''''''''">
              <a:rPr lang="en-GB" altLang="en-US" sz="1200" kern="0">
                <a:latin typeface="+mn-lt"/>
                <a:ea typeface="+mj-ea"/>
                <a:cs typeface="+mj-cs"/>
              </a:rPr>
              <a:pPr marL="0" indent="0" algn="ctr">
                <a:spcBef>
                  <a:spcPct val="0"/>
                </a:spcBef>
                <a:buNone/>
              </a:pPr>
              <a:t>6,007</a:t>
            </a:fld>
            <a:endParaRPr lang="en-GB" sz="1200" kern="0">
              <a:latin typeface="+mn-lt"/>
              <a:ea typeface="+mj-ea"/>
              <a:cs typeface="+mj-cs"/>
            </a:endParaRPr>
          </a:p>
        </p:txBody>
      </p:sp>
      <p:sp>
        <p:nvSpPr>
          <p:cNvPr id="67" name="Text Placeholder 7">
            <a:extLst>
              <a:ext uri="{FF2B5EF4-FFF2-40B4-BE49-F238E27FC236}">
                <a16:creationId xmlns:a16="http://schemas.microsoft.com/office/drawing/2014/main" id="{7AFA801A-63C0-E75D-C0A5-A7638181CDB4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5198534" y="1921934"/>
            <a:ext cx="302684" cy="18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1167" tIns="0" rIns="21167" bIns="0" numCol="1" spcCol="0" rtlCol="0" anchor="b" anchorCtr="0">
            <a:noAutofit/>
          </a:bodyPr>
          <a:lstStyle>
            <a:lvl1pPr marL="146429" indent="-14642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303573" indent="-15595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 marL="440479" indent="-13571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 marL="611908" indent="-1702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 marL="726194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1069053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6pPr>
            <a:lvl7pPr marL="1411912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7pPr>
            <a:lvl8pPr marL="1754771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8pPr>
            <a:lvl9pPr marL="2097629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FA4E146D-B965-437B-9B43-5B8B7A0EBD5D}" type="datetime'''''''''''''''''''''''3''''''''''''''0''''''''''''''''''''9'''">
              <a:rPr lang="en-GB" altLang="en-US" sz="1200" kern="0">
                <a:latin typeface="+mn-lt"/>
                <a:ea typeface="+mj-ea"/>
                <a:cs typeface="+mj-cs"/>
              </a:rPr>
              <a:pPr marL="0" indent="0" algn="ctr">
                <a:spcBef>
                  <a:spcPct val="0"/>
                </a:spcBef>
                <a:buNone/>
              </a:pPr>
              <a:t>309</a:t>
            </a:fld>
            <a:endParaRPr lang="en-GB" sz="1200" kern="0">
              <a:latin typeface="+mn-lt"/>
              <a:ea typeface="+mj-ea"/>
              <a:cs typeface="+mj-cs"/>
            </a:endParaRPr>
          </a:p>
        </p:txBody>
      </p:sp>
      <p:sp>
        <p:nvSpPr>
          <p:cNvPr id="74" name="Text Placeholder 7">
            <a:extLst>
              <a:ext uri="{FF2B5EF4-FFF2-40B4-BE49-F238E27FC236}">
                <a16:creationId xmlns:a16="http://schemas.microsoft.com/office/drawing/2014/main" id="{32491F0F-D41A-0B4F-C17F-4D7D38FB3661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6415618" y="1921934"/>
            <a:ext cx="302684" cy="18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1167" tIns="0" rIns="21167" bIns="0" numCol="1" spcCol="0" rtlCol="0" anchor="b" anchorCtr="0">
            <a:noAutofit/>
          </a:bodyPr>
          <a:lstStyle>
            <a:lvl1pPr marL="146429" indent="-14642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303573" indent="-15595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 marL="440479" indent="-13571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 marL="611908" indent="-1702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 marL="726194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1069053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6pPr>
            <a:lvl7pPr marL="1411912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7pPr>
            <a:lvl8pPr marL="1754771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8pPr>
            <a:lvl9pPr marL="2097629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FE5361CA-9492-48A2-91D1-EEFBA75539F7}" type="datetime'''''''''''''''''4''''''''''''''''''''13'''''''''''''">
              <a:rPr lang="en-GB" altLang="en-US" sz="1200" kern="0">
                <a:latin typeface="+mn-lt"/>
                <a:ea typeface="+mj-ea"/>
                <a:cs typeface="+mj-cs"/>
              </a:rPr>
              <a:pPr marL="0" indent="0" algn="ctr">
                <a:spcBef>
                  <a:spcPct val="0"/>
                </a:spcBef>
                <a:buNone/>
              </a:pPr>
              <a:t>413</a:t>
            </a:fld>
            <a:endParaRPr lang="en-GB" sz="1200" kern="0">
              <a:latin typeface="+mn-lt"/>
              <a:ea typeface="+mj-ea"/>
              <a:cs typeface="+mj-cs"/>
            </a:endParaRPr>
          </a:p>
        </p:txBody>
      </p:sp>
      <p:sp>
        <p:nvSpPr>
          <p:cNvPr id="81" name="Text Placeholder 7">
            <a:extLst>
              <a:ext uri="{FF2B5EF4-FFF2-40B4-BE49-F238E27FC236}">
                <a16:creationId xmlns:a16="http://schemas.microsoft.com/office/drawing/2014/main" id="{F807C343-A293-14E0-7469-597EA5C17F87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2580218" y="5945717"/>
            <a:ext cx="664633" cy="13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95239" indent="-19523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/>
                <a:ea typeface="+mn-ea"/>
                <a:cs typeface="Arial"/>
                <a:sym typeface="Arial"/>
              </a:defRPr>
            </a:lvl1pPr>
            <a:lvl2pPr marL="404764" indent="-207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Arial"/>
                <a:cs typeface="Arial"/>
                <a:sym typeface="Arial"/>
              </a:defRPr>
            </a:lvl2pPr>
            <a:lvl3pPr marL="587305" indent="-18095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/>
                <a:cs typeface="Arial"/>
                <a:sym typeface="Arial"/>
              </a:defRPr>
            </a:lvl3pPr>
            <a:lvl4pPr marL="815877" indent="-22698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Arial"/>
                <a:cs typeface="Arial"/>
                <a:sym typeface="Arial"/>
              </a:defRPr>
            </a:lvl4pPr>
            <a:lvl5pPr marL="968259" indent="-15079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Arial"/>
                <a:cs typeface="Arial"/>
                <a:sym typeface="Arial"/>
              </a:defRPr>
            </a:lvl5pPr>
            <a:lvl6pPr marL="1425404" indent="-15079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1882549" indent="-15079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2339694" indent="-15079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2796839" indent="-15079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6FE63219-2E10-4699-A0B5-A1921205B10F}" type="datetime'H''''o''''''r''''''''''''''''''se''''''''ra''''ci''n''''''''g'">
              <a:rPr lang="en-GB" altLang="en-US" sz="900" kern="0">
                <a:latin typeface="+mj-lt"/>
                <a:ea typeface="+mj-ea"/>
                <a:cs typeface="+mj-cs"/>
                <a:sym typeface="Open Sans" panose="020B0606030504020204" pitchFamily="34" charset="0"/>
              </a:rPr>
              <a:pPr marL="0" indent="0" algn="ctr">
                <a:spcBef>
                  <a:spcPct val="0"/>
                </a:spcBef>
                <a:buNone/>
              </a:pPr>
              <a:t>Horseracing</a:t>
            </a:fld>
            <a:endParaRPr lang="en-GB" sz="900" kern="0">
              <a:latin typeface="+mj-lt"/>
              <a:ea typeface="+mj-ea"/>
              <a:cs typeface="+mj-cs"/>
              <a:sym typeface="Open Sans" panose="020B0606030504020204" pitchFamily="34" charset="0"/>
            </a:endParaRPr>
          </a:p>
        </p:txBody>
      </p:sp>
      <p:sp>
        <p:nvSpPr>
          <p:cNvPr id="79" name="Text Placeholder 7">
            <a:extLst>
              <a:ext uri="{FF2B5EF4-FFF2-40B4-BE49-F238E27FC236}">
                <a16:creationId xmlns:a16="http://schemas.microsoft.com/office/drawing/2014/main" id="{4EBA6232-7285-400B-B304-4C42095D10BF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5221817" y="2705101"/>
            <a:ext cx="254000" cy="182033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</p:spPr>
        <p:txBody>
          <a:bodyPr vert="horz" wrap="none" lIns="21167" tIns="0" rIns="21167" bIns="0" numCol="1" spcCol="0" rtlCol="0" anchor="ctr" anchorCtr="0">
            <a:noAutofit/>
          </a:bodyPr>
          <a:lstStyle>
            <a:lvl1pPr marL="146429" indent="-14642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303573" indent="-15595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 marL="440479" indent="-13571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 marL="611908" indent="-1702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 marL="726194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1069053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6pPr>
            <a:lvl7pPr marL="1411912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7pPr>
            <a:lvl8pPr marL="1754771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8pPr>
            <a:lvl9pPr marL="2097629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E71945BF-FF79-4FAC-8BCE-9F324876A1AE}" type="datetime'''''''''''''''''''''''''''''0''''%'">
              <a:rPr lang="en-GB" altLang="en-US" sz="1200" ker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pPr marL="0" indent="0" algn="ctr">
                <a:spcBef>
                  <a:spcPct val="0"/>
                </a:spcBef>
                <a:buNone/>
              </a:pPr>
              <a:t>0%</a:t>
            </a:fld>
            <a:endParaRPr lang="en-GB" sz="1200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84" name="Text Placeholder 7">
            <a:extLst>
              <a:ext uri="{FF2B5EF4-FFF2-40B4-BE49-F238E27FC236}">
                <a16:creationId xmlns:a16="http://schemas.microsoft.com/office/drawing/2014/main" id="{4EBA6232-7285-400B-B304-4C42095D10BF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6269567" y="2103968"/>
            <a:ext cx="254000" cy="182033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</p:spPr>
        <p:txBody>
          <a:bodyPr vert="horz" wrap="none" lIns="21167" tIns="0" rIns="21167" bIns="0" numCol="1" spcCol="0" rtlCol="0" anchor="ctr" anchorCtr="0">
            <a:noAutofit/>
          </a:bodyPr>
          <a:lstStyle>
            <a:lvl1pPr marL="146429" indent="-14642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303573" indent="-15595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 marL="440479" indent="-13571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 marL="611908" indent="-1702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 marL="726194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1069053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6pPr>
            <a:lvl7pPr marL="1411912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7pPr>
            <a:lvl8pPr marL="1754771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8pPr>
            <a:lvl9pPr marL="2097629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7973A00E-C16D-4FB1-9B9B-084D6AA26A02}" type="datetime'''''''''''''''''''''''''''''''0%'''">
              <a:rPr lang="en-GB" altLang="en-US" sz="1200" ker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pPr marL="0" indent="0" algn="ctr">
                <a:spcBef>
                  <a:spcPct val="0"/>
                </a:spcBef>
                <a:buNone/>
              </a:pPr>
              <a:t>0%</a:t>
            </a:fld>
            <a:endParaRPr lang="en-GB" sz="1200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151254FC-FD0F-E4DF-5243-7E8C5D6689D2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5175251" y="5945717"/>
            <a:ext cx="347133" cy="13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95239" indent="-19523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/>
                <a:ea typeface="+mn-ea"/>
                <a:cs typeface="Arial"/>
                <a:sym typeface="Arial"/>
              </a:defRPr>
            </a:lvl1pPr>
            <a:lvl2pPr marL="404764" indent="-207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Arial"/>
                <a:cs typeface="Arial"/>
                <a:sym typeface="Arial"/>
              </a:defRPr>
            </a:lvl2pPr>
            <a:lvl3pPr marL="587305" indent="-18095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/>
                <a:cs typeface="Arial"/>
                <a:sym typeface="Arial"/>
              </a:defRPr>
            </a:lvl3pPr>
            <a:lvl4pPr marL="815877" indent="-22698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Arial"/>
                <a:cs typeface="Arial"/>
                <a:sym typeface="Arial"/>
              </a:defRPr>
            </a:lvl4pPr>
            <a:lvl5pPr marL="968259" indent="-15079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Arial"/>
                <a:cs typeface="Arial"/>
                <a:sym typeface="Arial"/>
              </a:defRPr>
            </a:lvl5pPr>
            <a:lvl6pPr marL="1425404" indent="-15079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1882549" indent="-15079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2339694" indent="-15079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2796839" indent="-15079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GB" altLang="en-US" sz="900" kern="0" dirty="0">
                <a:latin typeface="+mn-lt"/>
                <a:ea typeface="+mj-ea"/>
                <a:cs typeface="+mj-cs"/>
              </a:rPr>
              <a:t>Rugby</a:t>
            </a:r>
            <a:endParaRPr lang="en-GB" sz="900" kern="0" dirty="0">
              <a:latin typeface="+mn-lt"/>
              <a:ea typeface="+mj-ea"/>
              <a:cs typeface="+mj-cs"/>
              <a:sym typeface="Open Sans" panose="020B0606030504020204" pitchFamily="34" charset="0"/>
            </a:endParaRPr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4EBA6232-7285-400B-B304-4C42095D10BF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6608233" y="2103968"/>
            <a:ext cx="254000" cy="18203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21167" tIns="0" rIns="21167" bIns="0" numCol="1" spcCol="0" rtlCol="0" anchor="ctr" anchorCtr="0">
            <a:noAutofit/>
          </a:bodyPr>
          <a:lstStyle>
            <a:lvl1pPr marL="146429" indent="-14642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303573" indent="-15595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 marL="440479" indent="-13571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 marL="611908" indent="-1702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 marL="726194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1069053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6pPr>
            <a:lvl7pPr marL="1411912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7pPr>
            <a:lvl8pPr marL="1754771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8pPr>
            <a:lvl9pPr marL="2097629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BDAF8BD-41A1-4F3B-B02E-11C554AD485B}" type="datetime'''''''''''''''''0''''%'''''''''''''''''''''''''">
              <a:rPr lang="en-GB" altLang="en-US" sz="1200" ker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pPr marL="0" indent="0" algn="ctr">
                <a:spcBef>
                  <a:spcPct val="0"/>
                </a:spcBef>
                <a:buNone/>
              </a:pPr>
              <a:t>0%</a:t>
            </a:fld>
            <a:endParaRPr lang="en-GB" sz="1200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id="{79F2D747-AB6A-2F5E-B4E6-6F3CE66496EB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6375400" y="5945717"/>
            <a:ext cx="383117" cy="13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95239" indent="-19523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/>
                <a:ea typeface="+mn-ea"/>
                <a:cs typeface="Arial"/>
                <a:sym typeface="Arial"/>
              </a:defRPr>
            </a:lvl1pPr>
            <a:lvl2pPr marL="404764" indent="-207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Arial"/>
                <a:cs typeface="Arial"/>
                <a:sym typeface="Arial"/>
              </a:defRPr>
            </a:lvl2pPr>
            <a:lvl3pPr marL="587305" indent="-18095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/>
                <a:cs typeface="Arial"/>
                <a:sym typeface="Arial"/>
              </a:defRPr>
            </a:lvl3pPr>
            <a:lvl4pPr marL="815877" indent="-22698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Arial"/>
                <a:cs typeface="Arial"/>
                <a:sym typeface="Arial"/>
              </a:defRPr>
            </a:lvl4pPr>
            <a:lvl5pPr marL="968259" indent="-15079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Arial"/>
                <a:cs typeface="Arial"/>
                <a:sym typeface="Arial"/>
              </a:defRPr>
            </a:lvl5pPr>
            <a:lvl6pPr marL="1425404" indent="-15079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1882549" indent="-15079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2339694" indent="-15079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2796839" indent="-15079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08B193FC-CACA-4A59-9C50-A6904742ADF9}" type="datetime'''''C''r''''''''''i''''''''c''''''''k''e''''t'">
              <a:rPr lang="en-GB" altLang="en-US" sz="900" kern="0">
                <a:latin typeface="+mn-lt"/>
                <a:ea typeface="+mj-ea"/>
                <a:cs typeface="+mj-cs"/>
              </a:rPr>
              <a:pPr marL="0" indent="0" algn="ctr">
                <a:spcBef>
                  <a:spcPct val="0"/>
                </a:spcBef>
                <a:buNone/>
              </a:pPr>
              <a:t>Cricket</a:t>
            </a:fld>
            <a:endParaRPr lang="en-GB" sz="900" kern="0">
              <a:latin typeface="+mn-lt"/>
              <a:ea typeface="+mj-ea"/>
              <a:cs typeface="+mj-cs"/>
              <a:sym typeface="Open Sans" panose="020B0606030504020204" pitchFamily="34" charset="0"/>
            </a:endParaRPr>
          </a:p>
        </p:txBody>
      </p:sp>
      <p:sp>
        <p:nvSpPr>
          <p:cNvPr id="115" name="Text Placeholder 7">
            <a:extLst>
              <a:ext uri="{FF2B5EF4-FFF2-40B4-BE49-F238E27FC236}">
                <a16:creationId xmlns:a16="http://schemas.microsoft.com/office/drawing/2014/main" id="{4EBA6232-7285-400B-B304-4C42095D10BF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1075268" y="3060701"/>
            <a:ext cx="1375833" cy="18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6429" indent="-14642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303573" indent="-15595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 marL="440479" indent="-13571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 marL="611908" indent="-1702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 marL="726194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1069053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6pPr>
            <a:lvl7pPr marL="1411912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7pPr>
            <a:lvl8pPr marL="1754771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8pPr>
            <a:lvl9pPr marL="2097629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GB" altLang="en-US" sz="1200" kern="0">
                <a:latin typeface="+mj-lt"/>
                <a:ea typeface="+mj-ea"/>
                <a:cs typeface="+mj-cs"/>
              </a:rPr>
              <a:t>Owner expenditure</a:t>
            </a:r>
            <a:endParaRPr lang="en-GB" sz="1200" kern="0">
              <a:latin typeface="+mj-lt"/>
              <a:ea typeface="+mj-ea"/>
              <a:cs typeface="+mj-cs"/>
            </a:endParaRP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6D01260D-49E2-622B-FEB3-3EEC3B25D8A2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427567" y="4423834"/>
            <a:ext cx="2023533" cy="18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6429" indent="-14642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303573" indent="-15595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 marL="440479" indent="-13571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 marL="611908" indent="-1702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 marL="726194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1069053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6pPr>
            <a:lvl7pPr marL="1411912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7pPr>
            <a:lvl8pPr marL="1754771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8pPr>
            <a:lvl9pPr marL="2097629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6A1AC7B1-6D06-4285-8286-37F684D214D7}" type="datetime'Be''tting ''''''''i''n''''''''d''ust''ry e''x''pendi''t''ure'">
              <a:rPr lang="en-GB" altLang="en-US" sz="1200" kern="0">
                <a:latin typeface="+mn-lt"/>
                <a:ea typeface="+mj-ea"/>
                <a:cs typeface="+mj-cs"/>
              </a:rPr>
              <a:pPr marL="0" indent="0" algn="r">
                <a:spcBef>
                  <a:spcPct val="0"/>
                </a:spcBef>
                <a:buNone/>
              </a:pPr>
              <a:t>Betting industry expenditure</a:t>
            </a:fld>
            <a:endParaRPr lang="en-GB" sz="1200" kern="0">
              <a:latin typeface="+mn-lt"/>
              <a:ea typeface="+mj-ea"/>
              <a:cs typeface="+mj-cs"/>
            </a:endParaRPr>
          </a:p>
        </p:txBody>
      </p:sp>
      <p:sp>
        <p:nvSpPr>
          <p:cNvPr id="121" name="Text Placeholder 7">
            <a:extLst>
              <a:ext uri="{FF2B5EF4-FFF2-40B4-BE49-F238E27FC236}">
                <a16:creationId xmlns:a16="http://schemas.microsoft.com/office/drawing/2014/main" id="{2AC3C44E-FF6C-6AAA-7701-09484C628F83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205317" y="5245101"/>
            <a:ext cx="2245784" cy="18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6429" indent="-14642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303573" indent="-15595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 marL="440479" indent="-13571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 marL="611908" indent="-1702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 marL="726194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1069053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6pPr>
            <a:lvl7pPr marL="1411912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7pPr>
            <a:lvl8pPr marL="1754771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8pPr>
            <a:lvl9pPr marL="2097629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GB" altLang="en-US" sz="1200" kern="0">
                <a:latin typeface="+mn-lt"/>
                <a:ea typeface="+mj-ea"/>
                <a:cs typeface="+mj-cs"/>
              </a:rPr>
              <a:t>Matchday/race day expenditure</a:t>
            </a:r>
            <a:endParaRPr lang="en-GB" sz="1200" kern="0">
              <a:latin typeface="+mn-lt"/>
              <a:ea typeface="+mj-ea"/>
              <a:cs typeface="+mj-cs"/>
            </a:endParaRPr>
          </a:p>
        </p:txBody>
      </p:sp>
      <p:sp>
        <p:nvSpPr>
          <p:cNvPr id="76" name="Rectangle 8">
            <a:extLst>
              <a:ext uri="{FF2B5EF4-FFF2-40B4-BE49-F238E27FC236}">
                <a16:creationId xmlns:a16="http://schemas.microsoft.com/office/drawing/2014/main" id="{F3703B8E-61B7-8DE9-61EE-220B720FC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1668" y="1416791"/>
            <a:ext cx="5353051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defTabSz="787400" eaLnBrk="0" hangingPunct="0"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1pPr>
            <a:lvl2pPr marL="742950" indent="-285750" defTabSz="787400" eaLnBrk="0" hangingPunct="0"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2pPr>
            <a:lvl3pPr marL="1143000" indent="-228600" defTabSz="787400" eaLnBrk="0" hangingPunct="0"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3pPr>
            <a:lvl4pPr marL="1600200" indent="-228600" defTabSz="787400" eaLnBrk="0" hangingPunct="0"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4pPr>
            <a:lvl5pPr marL="2057400" indent="-228600" defTabSz="787400" eaLnBrk="0" hangingPunct="0"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5pPr>
            <a:lvl6pPr marL="25146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6pPr>
            <a:lvl7pPr marL="29718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7pPr>
            <a:lvl8pPr marL="34290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8pPr>
            <a:lvl9pPr marL="38862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9pPr>
          </a:lstStyle>
          <a:p>
            <a:pPr eaLnBrk="1" hangingPunct="1">
              <a:spcAft>
                <a:spcPts val="0"/>
              </a:spcAft>
              <a:buSzPct val="120000"/>
            </a:pPr>
            <a:r>
              <a:rPr lang="en-GB" altLang="zh-CN" sz="1867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Potential learnings</a:t>
            </a:r>
            <a:endParaRPr lang="en-GB" altLang="zh-CN" sz="1867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cxnSp>
        <p:nvCxnSpPr>
          <p:cNvPr id="83" name="AutoShape 249">
            <a:extLst>
              <a:ext uri="{FF2B5EF4-FFF2-40B4-BE49-F238E27FC236}">
                <a16:creationId xmlns:a16="http://schemas.microsoft.com/office/drawing/2014/main" id="{6D126F08-CFD0-15E6-3CBE-01BF0648695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59924" y="1741488"/>
            <a:ext cx="412967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23315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BEB71CD-8EB2-A679-81C3-B1A26E3A5C1F}"/>
              </a:ext>
            </a:extLst>
          </p:cNvPr>
          <p:cNvSpPr txBox="1"/>
          <p:nvPr/>
        </p:nvSpPr>
        <p:spPr bwMode="auto">
          <a:xfrm>
            <a:off x="7727367" y="1894417"/>
            <a:ext cx="4262229" cy="43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98185" indent="-457189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867" kern="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Horseracing is a unique business model – it relies on owners being prepared to spend without expecting returns and for the symbiotic relationship with betting to continue</a:t>
            </a:r>
          </a:p>
          <a:p>
            <a:pPr marL="598185" indent="-457189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867" kern="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Other sports have built business models more oriented towards direct-to-fan revenues</a:t>
            </a:r>
          </a:p>
          <a:p>
            <a:pPr marL="1055319" lvl="1" indent="-457189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Open Sans" panose="020B0606030504020204" pitchFamily="34" charset="0"/>
              <a:buChar char="–"/>
            </a:pPr>
            <a:r>
              <a:rPr lang="en-GB" sz="1867" kern="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Rugby remains primarily an attendance driven business</a:t>
            </a:r>
          </a:p>
          <a:p>
            <a:pPr marL="1055319" lvl="1" indent="-457189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Open Sans" panose="020B0606030504020204" pitchFamily="34" charset="0"/>
              <a:buChar char="–"/>
            </a:pPr>
            <a:r>
              <a:rPr lang="en-GB" sz="1867" kern="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Cricket performs strongly commercially in broadcast and sponsorship rights</a:t>
            </a:r>
          </a:p>
        </p:txBody>
      </p:sp>
    </p:spTree>
    <p:extLst>
      <p:ext uri="{BB962C8B-B14F-4D97-AF65-F5344CB8AC3E}">
        <p14:creationId xmlns:p14="http://schemas.microsoft.com/office/powerpoint/2010/main" val="351363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7E284F2-3C9E-4FAD-88DB-B47A6D30B64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78196570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5" imgH="424" progId="TCLayout.ActiveDocument.1">
                  <p:embed/>
                </p:oleObj>
              </mc:Choice>
              <mc:Fallback>
                <p:oleObj name="think-cell Slide" r:id="rId5" imgW="425" imgH="42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7E284F2-3C9E-4FAD-88DB-B47A6D30B6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8" name="Picture 14">
            <a:extLst>
              <a:ext uri="{FF2B5EF4-FFF2-40B4-BE49-F238E27FC236}">
                <a16:creationId xmlns:a16="http://schemas.microsoft.com/office/drawing/2014/main" id="{ED6D021C-B35A-D9FA-F08E-2CACF4C35D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9" r="42003"/>
          <a:stretch/>
        </p:blipFill>
        <p:spPr bwMode="auto">
          <a:xfrm>
            <a:off x="6987430" y="1265209"/>
            <a:ext cx="1710857" cy="482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74C8C3F4-90FD-0323-C189-B0CDFD1919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0" r="28664"/>
          <a:stretch/>
        </p:blipFill>
        <p:spPr bwMode="auto">
          <a:xfrm>
            <a:off x="8734288" y="1265209"/>
            <a:ext cx="1710853" cy="482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ray metal fence on green grass field during daytime">
            <a:extLst>
              <a:ext uri="{FF2B5EF4-FFF2-40B4-BE49-F238E27FC236}">
                <a16:creationId xmlns:a16="http://schemas.microsoft.com/office/drawing/2014/main" id="{65D3B882-7C71-E619-9BF0-85ABA1F2FA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1" r="31730" b="29651"/>
          <a:stretch/>
        </p:blipFill>
        <p:spPr bwMode="auto">
          <a:xfrm>
            <a:off x="10481145" y="1265209"/>
            <a:ext cx="1710856" cy="482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40D00FA-5A84-3EAE-32DD-0A5E5F8821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5" t="26" r="39784" b="-26"/>
          <a:stretch/>
        </p:blipFill>
        <p:spPr bwMode="auto">
          <a:xfrm>
            <a:off x="5240573" y="1265209"/>
            <a:ext cx="1710857" cy="482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195D920-F0EA-6BDF-AE87-F6580F4A8B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84"/>
          <a:stretch/>
        </p:blipFill>
        <p:spPr bwMode="auto">
          <a:xfrm>
            <a:off x="3502311" y="1265209"/>
            <a:ext cx="1693668" cy="482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n riding horse in race">
            <a:extLst>
              <a:ext uri="{FF2B5EF4-FFF2-40B4-BE49-F238E27FC236}">
                <a16:creationId xmlns:a16="http://schemas.microsoft.com/office/drawing/2014/main" id="{116196ED-1776-B3F6-4826-293F065607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3" t="-5986" r="41192" b="5986"/>
          <a:stretch/>
        </p:blipFill>
        <p:spPr bwMode="auto">
          <a:xfrm>
            <a:off x="2" y="976038"/>
            <a:ext cx="1710857" cy="511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F0A673D-A43B-CCDC-E951-C6A3941EEC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5" t="-3814" r="13861" b="3814"/>
          <a:stretch/>
        </p:blipFill>
        <p:spPr bwMode="auto">
          <a:xfrm>
            <a:off x="1746861" y="1097753"/>
            <a:ext cx="1676471" cy="49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EC9FAC54-FEB9-48E1-8CC5-064EACC891E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>
              <a:defRPr/>
            </a:pPr>
            <a:endParaRPr lang="en-US" sz="2200" b="1" err="1">
              <a:solidFill>
                <a:srgbClr val="223053"/>
              </a:solidFill>
              <a:latin typeface="Open Sans" panose="020B0606030504020204"/>
              <a:sym typeface="Open Sans" panose="020B0606030504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42147E-FD60-43ED-83A9-05716F9AF8D3}"/>
              </a:ext>
            </a:extLst>
          </p:cNvPr>
          <p:cNvSpPr/>
          <p:nvPr/>
        </p:nvSpPr>
        <p:spPr>
          <a:xfrm>
            <a:off x="2" y="1265209"/>
            <a:ext cx="1710857" cy="4824545"/>
          </a:xfrm>
          <a:prstGeom prst="rect">
            <a:avLst/>
          </a:prstGeom>
          <a:solidFill>
            <a:schemeClr val="tx2">
              <a:alpha val="85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4146" indent="-184146" algn="ctr" defTabSz="914377">
              <a:buFont typeface="Wingdings" panose="05000000000000000000" pitchFamily="2" charset="2"/>
              <a:buChar char="§"/>
              <a:defRPr/>
            </a:pPr>
            <a:endParaRPr lang="en-GB" sz="1400" b="1" err="1">
              <a:solidFill>
                <a:srgbClr val="223053"/>
              </a:solidFill>
              <a:latin typeface="Open San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2B4C09D-8905-EBB2-F608-280E92D00CDE}"/>
              </a:ext>
            </a:extLst>
          </p:cNvPr>
          <p:cNvSpPr/>
          <p:nvPr/>
        </p:nvSpPr>
        <p:spPr>
          <a:xfrm>
            <a:off x="1746857" y="1265209"/>
            <a:ext cx="1693668" cy="4824545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4146" indent="-184146" algn="ctr" defTabSz="914377">
              <a:buFont typeface="Wingdings" panose="05000000000000000000" pitchFamily="2" charset="2"/>
              <a:buChar char="§"/>
              <a:defRPr/>
            </a:pPr>
            <a:endParaRPr lang="en-GB" sz="1400" b="1" err="1">
              <a:solidFill>
                <a:srgbClr val="223053"/>
              </a:solidFill>
              <a:latin typeface="Open San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858D8DC-AF28-4444-8A72-AB80B706A127}"/>
              </a:ext>
            </a:extLst>
          </p:cNvPr>
          <p:cNvSpPr/>
          <p:nvPr/>
        </p:nvSpPr>
        <p:spPr>
          <a:xfrm>
            <a:off x="3493717" y="1265209"/>
            <a:ext cx="1710857" cy="4824545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4146" indent="-184146" algn="ctr" defTabSz="914377">
              <a:buFont typeface="Wingdings" panose="05000000000000000000" pitchFamily="2" charset="2"/>
              <a:buChar char="§"/>
              <a:defRPr/>
            </a:pPr>
            <a:endParaRPr lang="en-GB" sz="1400" b="1" err="1">
              <a:solidFill>
                <a:srgbClr val="223053"/>
              </a:solidFill>
              <a:latin typeface="Open San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86F222E-91FE-4159-9947-CBAE28D47C5A}"/>
              </a:ext>
            </a:extLst>
          </p:cNvPr>
          <p:cNvSpPr/>
          <p:nvPr/>
        </p:nvSpPr>
        <p:spPr>
          <a:xfrm>
            <a:off x="5240573" y="1265209"/>
            <a:ext cx="1710857" cy="4824545"/>
          </a:xfrm>
          <a:prstGeom prst="rect">
            <a:avLst/>
          </a:prstGeom>
          <a:solidFill>
            <a:schemeClr val="accent1">
              <a:lumMod val="75000"/>
              <a:alpha val="85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4146" indent="-184146" algn="ctr" defTabSz="914377">
              <a:buFont typeface="Wingdings" panose="05000000000000000000" pitchFamily="2" charset="2"/>
              <a:buChar char="§"/>
              <a:defRPr/>
            </a:pPr>
            <a:endParaRPr lang="en-GB" sz="1400" b="1" err="1">
              <a:solidFill>
                <a:srgbClr val="223053"/>
              </a:solidFill>
              <a:latin typeface="Open San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C401DB0-A4AC-41CB-8A5B-5BE8F495536D}"/>
              </a:ext>
            </a:extLst>
          </p:cNvPr>
          <p:cNvSpPr/>
          <p:nvPr/>
        </p:nvSpPr>
        <p:spPr>
          <a:xfrm>
            <a:off x="6987430" y="1265209"/>
            <a:ext cx="1710857" cy="4824545"/>
          </a:xfrm>
          <a:prstGeom prst="rect">
            <a:avLst/>
          </a:prstGeom>
          <a:solidFill>
            <a:schemeClr val="accent1">
              <a:alpha val="85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4146" indent="-184146" algn="ctr" defTabSz="914377">
              <a:buFont typeface="Wingdings" panose="05000000000000000000" pitchFamily="2" charset="2"/>
              <a:buChar char="§"/>
              <a:defRPr/>
            </a:pPr>
            <a:endParaRPr lang="en-GB" sz="1400" b="1" err="1">
              <a:solidFill>
                <a:srgbClr val="223053"/>
              </a:solidFill>
              <a:latin typeface="Open San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2DCBBBB-C2E9-44ED-9DEF-69BFEE6367D4}"/>
              </a:ext>
            </a:extLst>
          </p:cNvPr>
          <p:cNvSpPr/>
          <p:nvPr/>
        </p:nvSpPr>
        <p:spPr>
          <a:xfrm>
            <a:off x="8734288" y="1265209"/>
            <a:ext cx="1710857" cy="4824545"/>
          </a:xfrm>
          <a:prstGeom prst="rect">
            <a:avLst/>
          </a:prstGeom>
          <a:solidFill>
            <a:schemeClr val="accent1">
              <a:lumMod val="60000"/>
              <a:lumOff val="40000"/>
              <a:alpha val="85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4146" indent="-184146" algn="ctr" defTabSz="914377">
              <a:buFont typeface="Wingdings" panose="05000000000000000000" pitchFamily="2" charset="2"/>
              <a:buChar char="§"/>
              <a:defRPr/>
            </a:pPr>
            <a:endParaRPr lang="en-GB" sz="1400" b="1" err="1">
              <a:solidFill>
                <a:srgbClr val="223053"/>
              </a:solidFill>
              <a:latin typeface="Open San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BB5F915-F6AD-E965-F15B-018875A19E2C}"/>
              </a:ext>
            </a:extLst>
          </p:cNvPr>
          <p:cNvSpPr/>
          <p:nvPr/>
        </p:nvSpPr>
        <p:spPr>
          <a:xfrm>
            <a:off x="10481145" y="1265209"/>
            <a:ext cx="1710857" cy="4824545"/>
          </a:xfrm>
          <a:prstGeom prst="rect">
            <a:avLst/>
          </a:prstGeom>
          <a:solidFill>
            <a:schemeClr val="accent1">
              <a:lumMod val="20000"/>
              <a:lumOff val="80000"/>
              <a:alpha val="85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4146" indent="-184146" algn="ctr" defTabSz="914377">
              <a:buFont typeface="Wingdings" panose="05000000000000000000" pitchFamily="2" charset="2"/>
              <a:buChar char="§"/>
              <a:defRPr/>
            </a:pPr>
            <a:endParaRPr lang="en-GB" sz="1400" b="1" err="1">
              <a:solidFill>
                <a:srgbClr val="223053"/>
              </a:solidFill>
              <a:latin typeface="Open San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A410A13-B382-4B15-852D-79FA9A4B5173}"/>
              </a:ext>
            </a:extLst>
          </p:cNvPr>
          <p:cNvSpPr/>
          <p:nvPr/>
        </p:nvSpPr>
        <p:spPr>
          <a:xfrm>
            <a:off x="5736001" y="4569968"/>
            <a:ext cx="720000" cy="7200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4146" indent="-184146" algn="ctr" defTabSz="914377">
              <a:buFont typeface="Wingdings" panose="05000000000000000000" pitchFamily="2" charset="2"/>
              <a:buChar char="§"/>
              <a:defRPr/>
            </a:pPr>
            <a:endParaRPr lang="en-GB" sz="1400" b="1" err="1">
              <a:solidFill>
                <a:srgbClr val="223053"/>
              </a:solidFill>
              <a:latin typeface="Open San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E186988-C755-4800-A8CF-CD564CCFCC37}"/>
              </a:ext>
            </a:extLst>
          </p:cNvPr>
          <p:cNvSpPr/>
          <p:nvPr/>
        </p:nvSpPr>
        <p:spPr>
          <a:xfrm>
            <a:off x="490104" y="4569968"/>
            <a:ext cx="720000" cy="7200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4146" indent="-184146" algn="ctr" defTabSz="914377">
              <a:buFont typeface="Wingdings" panose="05000000000000000000" pitchFamily="2" charset="2"/>
              <a:buChar char="§"/>
              <a:defRPr/>
            </a:pPr>
            <a:endParaRPr lang="en-GB" sz="1400" b="1" err="1">
              <a:solidFill>
                <a:srgbClr val="223053"/>
              </a:solidFill>
              <a:latin typeface="Open Sans"/>
            </a:endParaRPr>
          </a:p>
        </p:txBody>
      </p:sp>
      <p:pic>
        <p:nvPicPr>
          <p:cNvPr id="1042" name="Picture 18" descr="Creative teaching ">
            <a:extLst>
              <a:ext uri="{FF2B5EF4-FFF2-40B4-BE49-F238E27FC236}">
                <a16:creationId xmlns:a16="http://schemas.microsoft.com/office/drawing/2014/main" id="{0D003B51-E9C4-6C86-5462-39E2B9ADB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98" y="4677446"/>
            <a:ext cx="459813" cy="45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631D9643-8766-4B24-B82B-38872C218AB0}"/>
              </a:ext>
            </a:extLst>
          </p:cNvPr>
          <p:cNvSpPr/>
          <p:nvPr/>
        </p:nvSpPr>
        <p:spPr>
          <a:xfrm>
            <a:off x="7482859" y="4569968"/>
            <a:ext cx="720000" cy="7200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4146" indent="-184146" algn="ctr" defTabSz="914377">
              <a:buFont typeface="Wingdings" panose="05000000000000000000" pitchFamily="2" charset="2"/>
              <a:buChar char="§"/>
              <a:defRPr/>
            </a:pPr>
            <a:endParaRPr lang="en-GB" sz="1400" b="1" err="1">
              <a:solidFill>
                <a:srgbClr val="223053"/>
              </a:solidFill>
              <a:latin typeface="Open Sans"/>
            </a:endParaRPr>
          </a:p>
        </p:txBody>
      </p:sp>
      <p:pic>
        <p:nvPicPr>
          <p:cNvPr id="1050" name="Picture 26" descr="Betting ">
            <a:extLst>
              <a:ext uri="{FF2B5EF4-FFF2-40B4-BE49-F238E27FC236}">
                <a16:creationId xmlns:a16="http://schemas.microsoft.com/office/drawing/2014/main" id="{B0F1DDAF-395A-DE6F-33BA-F7C244CD6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338" y="4677446"/>
            <a:ext cx="505044" cy="50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Oval 55">
            <a:extLst>
              <a:ext uri="{FF2B5EF4-FFF2-40B4-BE49-F238E27FC236}">
                <a16:creationId xmlns:a16="http://schemas.microsoft.com/office/drawing/2014/main" id="{3ED2E89F-7CFC-4A3D-BF6F-9514D7D9B0A4}"/>
              </a:ext>
            </a:extLst>
          </p:cNvPr>
          <p:cNvSpPr/>
          <p:nvPr/>
        </p:nvSpPr>
        <p:spPr>
          <a:xfrm>
            <a:off x="9229715" y="4569968"/>
            <a:ext cx="720000" cy="7200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4146" indent="-184146" algn="ctr" defTabSz="914377">
              <a:buFont typeface="Wingdings" panose="05000000000000000000" pitchFamily="2" charset="2"/>
              <a:buChar char="§"/>
              <a:defRPr/>
            </a:pPr>
            <a:endParaRPr lang="en-GB" sz="1400" b="1" err="1">
              <a:solidFill>
                <a:srgbClr val="223053"/>
              </a:solidFill>
              <a:latin typeface="Open Sans"/>
            </a:endParaRPr>
          </a:p>
        </p:txBody>
      </p:sp>
      <p:pic>
        <p:nvPicPr>
          <p:cNvPr id="1052" name="Picture 28" descr="Hand shake ">
            <a:extLst>
              <a:ext uri="{FF2B5EF4-FFF2-40B4-BE49-F238E27FC236}">
                <a16:creationId xmlns:a16="http://schemas.microsoft.com/office/drawing/2014/main" id="{C1586C58-CFD5-3009-C072-EA0BA86C4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93" y="4677446"/>
            <a:ext cx="505044" cy="50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Oval 57">
            <a:extLst>
              <a:ext uri="{FF2B5EF4-FFF2-40B4-BE49-F238E27FC236}">
                <a16:creationId xmlns:a16="http://schemas.microsoft.com/office/drawing/2014/main" id="{69AD7FDC-5F7C-4DB4-8329-8E9881C3D0B3}"/>
              </a:ext>
            </a:extLst>
          </p:cNvPr>
          <p:cNvSpPr/>
          <p:nvPr/>
        </p:nvSpPr>
        <p:spPr>
          <a:xfrm>
            <a:off x="10976572" y="4569968"/>
            <a:ext cx="720000" cy="7200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4146" indent="-184146" algn="ctr" defTabSz="914377">
              <a:buFont typeface="Wingdings" panose="05000000000000000000" pitchFamily="2" charset="2"/>
              <a:buChar char="§"/>
              <a:defRPr/>
            </a:pPr>
            <a:endParaRPr lang="en-GB" sz="1400" b="1" err="1">
              <a:solidFill>
                <a:srgbClr val="223053"/>
              </a:solidFill>
              <a:latin typeface="Open Sans"/>
            </a:endParaRPr>
          </a:p>
        </p:txBody>
      </p:sp>
      <p:pic>
        <p:nvPicPr>
          <p:cNvPr id="1054" name="Picture 30" descr="Diversify ">
            <a:extLst>
              <a:ext uri="{FF2B5EF4-FFF2-40B4-BE49-F238E27FC236}">
                <a16:creationId xmlns:a16="http://schemas.microsoft.com/office/drawing/2014/main" id="{B9002422-8C00-80A6-8D5E-46935301B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051" y="4677446"/>
            <a:ext cx="505044" cy="50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Oval 80">
            <a:extLst>
              <a:ext uri="{FF2B5EF4-FFF2-40B4-BE49-F238E27FC236}">
                <a16:creationId xmlns:a16="http://schemas.microsoft.com/office/drawing/2014/main" id="{6D9EE954-8250-BDC2-3B67-0516494004F4}"/>
              </a:ext>
            </a:extLst>
          </p:cNvPr>
          <p:cNvSpPr/>
          <p:nvPr/>
        </p:nvSpPr>
        <p:spPr>
          <a:xfrm>
            <a:off x="2242287" y="4569968"/>
            <a:ext cx="720000" cy="7200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4146" indent="-184146" algn="ctr" defTabSz="914377">
              <a:buFont typeface="Wingdings" panose="05000000000000000000" pitchFamily="2" charset="2"/>
              <a:buChar char="§"/>
              <a:defRPr/>
            </a:pPr>
            <a:endParaRPr lang="en-GB" sz="1400" b="1" err="1">
              <a:solidFill>
                <a:srgbClr val="223053"/>
              </a:solidFill>
              <a:latin typeface="Open Sans"/>
            </a:endParaRPr>
          </a:p>
        </p:txBody>
      </p:sp>
      <p:pic>
        <p:nvPicPr>
          <p:cNvPr id="1044" name="Picture 20" descr="World ">
            <a:extLst>
              <a:ext uri="{FF2B5EF4-FFF2-40B4-BE49-F238E27FC236}">
                <a16:creationId xmlns:a16="http://schemas.microsoft.com/office/drawing/2014/main" id="{1777F0F1-74F5-55C1-2EA6-0DB202007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158" y="4677446"/>
            <a:ext cx="505044" cy="50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Oval 83">
            <a:extLst>
              <a:ext uri="{FF2B5EF4-FFF2-40B4-BE49-F238E27FC236}">
                <a16:creationId xmlns:a16="http://schemas.microsoft.com/office/drawing/2014/main" id="{0F5E5AE7-7FCA-BF7C-E96D-96F65C74D8C5}"/>
              </a:ext>
            </a:extLst>
          </p:cNvPr>
          <p:cNvSpPr/>
          <p:nvPr/>
        </p:nvSpPr>
        <p:spPr>
          <a:xfrm>
            <a:off x="3989144" y="4569968"/>
            <a:ext cx="720000" cy="7200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4146" indent="-184146" algn="ctr" defTabSz="914377">
              <a:buFont typeface="Wingdings" panose="05000000000000000000" pitchFamily="2" charset="2"/>
              <a:buChar char="§"/>
              <a:defRPr/>
            </a:pPr>
            <a:endParaRPr lang="en-GB" sz="1400" b="1" err="1">
              <a:solidFill>
                <a:srgbClr val="223053"/>
              </a:solidFill>
              <a:latin typeface="Open Sans"/>
            </a:endParaRPr>
          </a:p>
        </p:txBody>
      </p:sp>
      <p:pic>
        <p:nvPicPr>
          <p:cNvPr id="85" name="Picture 13" descr="crowd Icon 1822859">
            <a:extLst>
              <a:ext uri="{FF2B5EF4-FFF2-40B4-BE49-F238E27FC236}">
                <a16:creationId xmlns:a16="http://schemas.microsoft.com/office/drawing/2014/main" id="{D7A61BB2-1E33-21D8-02C9-25A139986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455" y="4677446"/>
            <a:ext cx="501379" cy="50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phic 13" descr="Badge 6 with solid fill">
            <a:extLst>
              <a:ext uri="{FF2B5EF4-FFF2-40B4-BE49-F238E27FC236}">
                <a16:creationId xmlns:a16="http://schemas.microsoft.com/office/drawing/2014/main" id="{D5DD242E-0F15-E763-7B13-6E9BF3ACEE78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332929" y="1362011"/>
            <a:ext cx="513575" cy="513575"/>
          </a:xfrm>
          <a:prstGeom prst="rect">
            <a:avLst/>
          </a:prstGeom>
        </p:spPr>
      </p:pic>
      <p:pic>
        <p:nvPicPr>
          <p:cNvPr id="16" name="Graphic 15" descr="Badge 1 with solid fill">
            <a:extLst>
              <a:ext uri="{FF2B5EF4-FFF2-40B4-BE49-F238E27FC236}">
                <a16:creationId xmlns:a16="http://schemas.microsoft.com/office/drawing/2014/main" id="{E0502860-1947-BA2C-5131-5A2674A1CE6B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98643" y="1362011"/>
            <a:ext cx="513575" cy="513575"/>
          </a:xfrm>
          <a:prstGeom prst="rect">
            <a:avLst/>
          </a:prstGeom>
        </p:spPr>
      </p:pic>
      <p:pic>
        <p:nvPicPr>
          <p:cNvPr id="21" name="Graphic 20" descr="Badge 7 with solid fill">
            <a:extLst>
              <a:ext uri="{FF2B5EF4-FFF2-40B4-BE49-F238E27FC236}">
                <a16:creationId xmlns:a16="http://schemas.microsoft.com/office/drawing/2014/main" id="{8C484A5C-DF66-BBDF-9ECC-517D20826ECB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079787" y="1362011"/>
            <a:ext cx="513575" cy="513575"/>
          </a:xfrm>
          <a:prstGeom prst="rect">
            <a:avLst/>
          </a:prstGeom>
        </p:spPr>
      </p:pic>
      <p:pic>
        <p:nvPicPr>
          <p:cNvPr id="23" name="Graphic 22" descr="Badge with solid fill">
            <a:extLst>
              <a:ext uri="{FF2B5EF4-FFF2-40B4-BE49-F238E27FC236}">
                <a16:creationId xmlns:a16="http://schemas.microsoft.com/office/drawing/2014/main" id="{D3BE8BB7-BE6A-47CF-0430-C5E2FF5A9E7A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345501" y="1362011"/>
            <a:ext cx="513575" cy="513575"/>
          </a:xfrm>
          <a:prstGeom prst="rect">
            <a:avLst/>
          </a:prstGeom>
        </p:spPr>
      </p:pic>
      <p:pic>
        <p:nvPicPr>
          <p:cNvPr id="25" name="Graphic 24" descr="Badge 3 with solid fill">
            <a:extLst>
              <a:ext uri="{FF2B5EF4-FFF2-40B4-BE49-F238E27FC236}">
                <a16:creationId xmlns:a16="http://schemas.microsoft.com/office/drawing/2014/main" id="{4CDC34A8-7FC1-ED87-3617-318F3BB9207B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092357" y="1362011"/>
            <a:ext cx="513575" cy="513575"/>
          </a:xfrm>
          <a:prstGeom prst="rect">
            <a:avLst/>
          </a:prstGeom>
        </p:spPr>
      </p:pic>
      <p:pic>
        <p:nvPicPr>
          <p:cNvPr id="27" name="Graphic 26" descr="Badge 5 with solid fill">
            <a:extLst>
              <a:ext uri="{FF2B5EF4-FFF2-40B4-BE49-F238E27FC236}">
                <a16:creationId xmlns:a16="http://schemas.microsoft.com/office/drawing/2014/main" id="{494AA831-F520-11CC-D082-310A7915F03B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586071" y="1362011"/>
            <a:ext cx="513575" cy="513575"/>
          </a:xfrm>
          <a:prstGeom prst="rect">
            <a:avLst/>
          </a:prstGeom>
        </p:spPr>
      </p:pic>
      <p:pic>
        <p:nvPicPr>
          <p:cNvPr id="29" name="Graphic 28" descr="Badge 4 with solid fill">
            <a:extLst>
              <a:ext uri="{FF2B5EF4-FFF2-40B4-BE49-F238E27FC236}">
                <a16:creationId xmlns:a16="http://schemas.microsoft.com/office/drawing/2014/main" id="{37D5EB5A-8D9D-B499-5B04-E2C31214553C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5839214" y="1362011"/>
            <a:ext cx="513575" cy="513575"/>
          </a:xfrm>
          <a:prstGeom prst="rect">
            <a:avLst/>
          </a:prstGeom>
        </p:spPr>
      </p:pic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10A5E3DC-DCEC-795E-61FD-38558A8A95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ea typeface="Open Sans" panose="020B0606030504020204" pitchFamily="34" charset="0"/>
              </a:rPr>
              <a:t>Source: Portas analysis</a:t>
            </a:r>
          </a:p>
        </p:txBody>
      </p:sp>
      <p:sp>
        <p:nvSpPr>
          <p:cNvPr id="61" name="Title 3">
            <a:extLst>
              <a:ext uri="{FF2B5EF4-FFF2-40B4-BE49-F238E27FC236}">
                <a16:creationId xmlns:a16="http://schemas.microsoft.com/office/drawing/2014/main" id="{363344B7-C41C-6AD0-57A8-240AD8BAC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>
                <a:ea typeface="Open Sans" panose="020B0606030504020204" pitchFamily="34" charset="0"/>
              </a:rPr>
              <a:t>Seven potential levers to improve British racing’s financial position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54860A4-0F0C-0BBC-9661-F059676D3562}"/>
              </a:ext>
            </a:extLst>
          </p:cNvPr>
          <p:cNvSpPr/>
          <p:nvPr/>
        </p:nvSpPr>
        <p:spPr>
          <a:xfrm>
            <a:off x="2" y="2756496"/>
            <a:ext cx="1710857" cy="859675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133" b="1" dirty="0">
                <a:solidFill>
                  <a:schemeClr val="bg1"/>
                </a:solidFill>
              </a:rPr>
              <a:t>Build relationships with fans and make the sport more relevant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BF823E5-DDBB-4B30-E62B-C00A172FE78A}"/>
              </a:ext>
            </a:extLst>
          </p:cNvPr>
          <p:cNvSpPr/>
          <p:nvPr/>
        </p:nvSpPr>
        <p:spPr>
          <a:xfrm>
            <a:off x="5253253" y="2756496"/>
            <a:ext cx="1710857" cy="859675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133" b="1" dirty="0">
                <a:solidFill>
                  <a:schemeClr val="bg1"/>
                </a:solidFill>
              </a:rPr>
              <a:t>Secure owners in new geographies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1532EF4-286B-D723-89E6-35E5AB8EFCC8}"/>
              </a:ext>
            </a:extLst>
          </p:cNvPr>
          <p:cNvSpPr/>
          <p:nvPr/>
        </p:nvSpPr>
        <p:spPr>
          <a:xfrm>
            <a:off x="3493717" y="2756496"/>
            <a:ext cx="1710857" cy="859675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133" b="1" dirty="0">
                <a:solidFill>
                  <a:schemeClr val="bg1"/>
                </a:solidFill>
              </a:rPr>
              <a:t>Convert more fans to becoming fractional owners (syndicates)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4204C55-336B-23B2-D720-52DE6EAB00A6}"/>
              </a:ext>
            </a:extLst>
          </p:cNvPr>
          <p:cNvSpPr/>
          <p:nvPr/>
        </p:nvSpPr>
        <p:spPr>
          <a:xfrm>
            <a:off x="10481145" y="2756496"/>
            <a:ext cx="1710857" cy="859675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133" b="1">
                <a:solidFill>
                  <a:schemeClr val="tx2"/>
                </a:solidFill>
              </a:rPr>
              <a:t>Racecourses diversify revenue streams e.g. becoming more of a 365-day event destination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498A9C4-B542-7DC0-8E16-92828CAF702C}"/>
              </a:ext>
            </a:extLst>
          </p:cNvPr>
          <p:cNvSpPr/>
          <p:nvPr/>
        </p:nvSpPr>
        <p:spPr>
          <a:xfrm>
            <a:off x="8734288" y="2756496"/>
            <a:ext cx="1710857" cy="859675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133" b="1" dirty="0">
                <a:solidFill>
                  <a:schemeClr val="tx2"/>
                </a:solidFill>
              </a:rPr>
              <a:t>Achieve meaningful levy reform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6E472E9-0AA7-3316-54C0-E1F99399F1BB}"/>
              </a:ext>
            </a:extLst>
          </p:cNvPr>
          <p:cNvSpPr/>
          <p:nvPr/>
        </p:nvSpPr>
        <p:spPr>
          <a:xfrm>
            <a:off x="6987430" y="2756496"/>
            <a:ext cx="1710857" cy="859675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133" b="1">
                <a:solidFill>
                  <a:schemeClr val="bg1"/>
                </a:solidFill>
              </a:rPr>
              <a:t>Optimise as a betting product</a:t>
            </a:r>
          </a:p>
        </p:txBody>
      </p:sp>
      <p:pic>
        <p:nvPicPr>
          <p:cNvPr id="117" name="Picture 24" descr="Horses ">
            <a:extLst>
              <a:ext uri="{FF2B5EF4-FFF2-40B4-BE49-F238E27FC236}">
                <a16:creationId xmlns:a16="http://schemas.microsoft.com/office/drawing/2014/main" id="{E205F374-8D6F-7965-C727-0F5FF5B00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 cstate="print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031" y="4677446"/>
            <a:ext cx="505044" cy="50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Rectangle 117">
            <a:extLst>
              <a:ext uri="{FF2B5EF4-FFF2-40B4-BE49-F238E27FC236}">
                <a16:creationId xmlns:a16="http://schemas.microsoft.com/office/drawing/2014/main" id="{65BAC519-C4FE-307F-9223-683A36A61849}"/>
              </a:ext>
            </a:extLst>
          </p:cNvPr>
          <p:cNvSpPr/>
          <p:nvPr/>
        </p:nvSpPr>
        <p:spPr>
          <a:xfrm>
            <a:off x="1751125" y="2756496"/>
            <a:ext cx="1710857" cy="859675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133" b="1" dirty="0">
                <a:solidFill>
                  <a:schemeClr val="bg1"/>
                </a:solidFill>
              </a:rPr>
              <a:t>Create new, exciting racing formats and create greater narratives across the year</a:t>
            </a:r>
          </a:p>
        </p:txBody>
      </p:sp>
    </p:spTree>
    <p:extLst>
      <p:ext uri="{BB962C8B-B14F-4D97-AF65-F5344CB8AC3E}">
        <p14:creationId xmlns:p14="http://schemas.microsoft.com/office/powerpoint/2010/main" val="150474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5429817-7A8C-1F56-E0A0-E97BA2C2631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7282941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5429817-7A8C-1F56-E0A0-E97BA2C263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3CB58B9B-CAE6-F407-CD52-7AB485ECA627}"/>
              </a:ext>
            </a:extLst>
          </p:cNvPr>
          <p:cNvGrpSpPr/>
          <p:nvPr/>
        </p:nvGrpSpPr>
        <p:grpSpPr>
          <a:xfrm>
            <a:off x="2218588" y="1578429"/>
            <a:ext cx="9638451" cy="919459"/>
            <a:chOff x="1663941" y="1183822"/>
            <a:chExt cx="7228838" cy="68959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DDD082D-ADF1-542C-6FC2-7CF12ACF9F9A}"/>
                </a:ext>
              </a:extLst>
            </p:cNvPr>
            <p:cNvSpPr/>
            <p:nvPr/>
          </p:nvSpPr>
          <p:spPr>
            <a:xfrm>
              <a:off x="1663941" y="1183822"/>
              <a:ext cx="7228838" cy="689594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 w="28575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9456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867" dirty="0">
                  <a:solidFill>
                    <a:schemeClr val="tx2"/>
                  </a:solidFill>
                </a:rPr>
                <a:t>What will it mean to a Gen Z person to be a fan of racing and to own a racehorse in 10-years+ time?</a:t>
              </a:r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FE228874-32B4-0959-5AF0-9E9EB25DB52B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538374" y="1329188"/>
              <a:ext cx="403599" cy="398863"/>
            </a:xfrm>
            <a:prstGeom prst="rect">
              <a:avLst/>
            </a:prstGeom>
          </p:spPr>
        </p:pic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4ED3CC2-6CA7-6E9C-30A2-35B770A8B28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18635" y="1269568"/>
              <a:ext cx="0" cy="518102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bg2">
                  <a:lumMod val="6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6DF335C-3631-B194-0851-120CD8E0405E}"/>
              </a:ext>
            </a:extLst>
          </p:cNvPr>
          <p:cNvGrpSpPr/>
          <p:nvPr/>
        </p:nvGrpSpPr>
        <p:grpSpPr>
          <a:xfrm>
            <a:off x="2340429" y="2738791"/>
            <a:ext cx="9516611" cy="919459"/>
            <a:chOff x="1755322" y="2004429"/>
            <a:chExt cx="7137458" cy="68959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2EF951C-724D-D0BA-97BC-A90711EB1529}"/>
                </a:ext>
              </a:extLst>
            </p:cNvPr>
            <p:cNvSpPr/>
            <p:nvPr/>
          </p:nvSpPr>
          <p:spPr>
            <a:xfrm>
              <a:off x="1755322" y="2004429"/>
              <a:ext cx="7137458" cy="689594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 w="28575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4112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685783"/>
              <a:r>
                <a:rPr lang="en-GB" sz="1867" dirty="0">
                  <a:solidFill>
                    <a:schemeClr val="tx2"/>
                  </a:solidFill>
                </a:rPr>
                <a:t>Will British racing be able to retain its international prestige and premium without unwavering royal support?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9964AC7-68E7-E58D-73F4-4A3E50E86A7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18635" y="2090175"/>
              <a:ext cx="0" cy="518102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bg2">
                  <a:lumMod val="6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FBE6E4A0-6C60-B5BD-E64B-3E83D6AEFFBB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523339" y="2134936"/>
              <a:ext cx="433669" cy="42858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4C41EE2-EFC0-F2BE-E781-FE367A1C873F}"/>
              </a:ext>
            </a:extLst>
          </p:cNvPr>
          <p:cNvGrpSpPr/>
          <p:nvPr/>
        </p:nvGrpSpPr>
        <p:grpSpPr>
          <a:xfrm>
            <a:off x="1992085" y="3899152"/>
            <a:ext cx="9864955" cy="919459"/>
            <a:chOff x="1494064" y="2825035"/>
            <a:chExt cx="7398716" cy="68959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EC4D79D-6D84-9A02-0CDC-84B3BBE8F124}"/>
                </a:ext>
              </a:extLst>
            </p:cNvPr>
            <p:cNvSpPr/>
            <p:nvPr/>
          </p:nvSpPr>
          <p:spPr>
            <a:xfrm>
              <a:off x="1494064" y="2825035"/>
              <a:ext cx="7398716" cy="689594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 w="28575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9456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48163"/>
              <a:r>
                <a:rPr lang="en-GB" sz="1867" dirty="0">
                  <a:solidFill>
                    <a:schemeClr val="tx2"/>
                  </a:solidFill>
                </a:rPr>
                <a:t>What role should betting play in the future of racing?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F69005B-33A0-55AE-77D8-E1C23C86072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18635" y="2910781"/>
              <a:ext cx="0" cy="518102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bg2">
                  <a:lumMod val="6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4F3E8262-5553-1A4B-24DE-C08A49DAFA5C}"/>
                </a:ext>
              </a:extLst>
            </p:cNvPr>
            <p:cNvPicPr>
              <a:picLocks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505961" y="2915222"/>
              <a:ext cx="468424" cy="509221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69A166-3C72-0AD1-A8AA-C64C99D5B198}"/>
              </a:ext>
            </a:extLst>
          </p:cNvPr>
          <p:cNvGrpSpPr/>
          <p:nvPr/>
        </p:nvGrpSpPr>
        <p:grpSpPr>
          <a:xfrm>
            <a:off x="1801707" y="5059512"/>
            <a:ext cx="10055332" cy="919459"/>
            <a:chOff x="1351280" y="3645642"/>
            <a:chExt cx="7541499" cy="68959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1DA89CB-B047-AB0F-6168-0E9880D5571A}"/>
                </a:ext>
              </a:extLst>
            </p:cNvPr>
            <p:cNvSpPr/>
            <p:nvPr/>
          </p:nvSpPr>
          <p:spPr>
            <a:xfrm>
              <a:off x="1351280" y="3645642"/>
              <a:ext cx="7541499" cy="689594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 w="28575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438400" tIns="72000" rIns="12192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48163"/>
              <a:r>
                <a:rPr lang="en-GB" sz="1867" dirty="0">
                  <a:solidFill>
                    <a:schemeClr val="tx2"/>
                  </a:solidFill>
                </a:rPr>
                <a:t>How can racing and breeding organise itself to collectively respond to these challenges?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899446C-321C-56F2-30C2-9519A04FBB3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18635" y="3731388"/>
              <a:ext cx="0" cy="518102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bg2">
                  <a:lumMod val="6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18986AA3-84C0-BA55-91D4-4402A5C375B1}"/>
                </a:ext>
              </a:extLst>
            </p:cNvPr>
            <p:cNvPicPr>
              <a:picLocks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556900" y="3809316"/>
              <a:ext cx="366546" cy="362246"/>
            </a:xfrm>
            <a:prstGeom prst="rect">
              <a:avLst/>
            </a:prstGeom>
          </p:spPr>
        </p:pic>
      </p:grpSp>
      <p:grpSp>
        <p:nvGrpSpPr>
          <p:cNvPr id="32" name="Graphic 6">
            <a:extLst>
              <a:ext uri="{FF2B5EF4-FFF2-40B4-BE49-F238E27FC236}">
                <a16:creationId xmlns:a16="http://schemas.microsoft.com/office/drawing/2014/main" id="{DC915DC9-4055-4C0A-D765-499266C29ADB}"/>
              </a:ext>
            </a:extLst>
          </p:cNvPr>
          <p:cNvGrpSpPr/>
          <p:nvPr/>
        </p:nvGrpSpPr>
        <p:grpSpPr>
          <a:xfrm>
            <a:off x="157888" y="1"/>
            <a:ext cx="3148709" cy="6318441"/>
            <a:chOff x="388739" y="-48124"/>
            <a:chExt cx="2361532" cy="4738831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617353A-0131-7309-6391-1EC8F8375F97}"/>
                </a:ext>
              </a:extLst>
            </p:cNvPr>
            <p:cNvSpPr/>
            <p:nvPr/>
          </p:nvSpPr>
          <p:spPr>
            <a:xfrm>
              <a:off x="391596" y="962596"/>
              <a:ext cx="2358675" cy="2312669"/>
            </a:xfrm>
            <a:custGeom>
              <a:avLst/>
              <a:gdLst>
                <a:gd name="connsiteX0" fmla="*/ 82772 w 2358675"/>
                <a:gd name="connsiteY0" fmla="*/ 662083 h 2312669"/>
                <a:gd name="connsiteX1" fmla="*/ 301943 w 2358675"/>
                <a:gd name="connsiteY1" fmla="*/ 313182 h 2312669"/>
                <a:gd name="connsiteX2" fmla="*/ 641890 w 2358675"/>
                <a:gd name="connsiteY2" fmla="*/ 82772 h 2312669"/>
                <a:gd name="connsiteX3" fmla="*/ 1168432 w 2358675"/>
                <a:gd name="connsiteY3" fmla="*/ 0 h 2312669"/>
                <a:gd name="connsiteX4" fmla="*/ 1774889 w 2358675"/>
                <a:gd name="connsiteY4" fmla="*/ 87249 h 2312669"/>
                <a:gd name="connsiteX5" fmla="*/ 2117122 w 2358675"/>
                <a:gd name="connsiteY5" fmla="*/ 304229 h 2312669"/>
                <a:gd name="connsiteX6" fmla="*/ 2302764 w 2358675"/>
                <a:gd name="connsiteY6" fmla="*/ 583787 h 2312669"/>
                <a:gd name="connsiteX7" fmla="*/ 2358676 w 2358675"/>
                <a:gd name="connsiteY7" fmla="*/ 863346 h 2312669"/>
                <a:gd name="connsiteX8" fmla="*/ 2302764 w 2358675"/>
                <a:gd name="connsiteY8" fmla="*/ 1216724 h 2312669"/>
                <a:gd name="connsiteX9" fmla="*/ 2164080 w 2358675"/>
                <a:gd name="connsiteY9" fmla="*/ 1453801 h 2312669"/>
                <a:gd name="connsiteX10" fmla="*/ 1980724 w 2358675"/>
                <a:gd name="connsiteY10" fmla="*/ 1621536 h 2312669"/>
                <a:gd name="connsiteX11" fmla="*/ 1790605 w 2358675"/>
                <a:gd name="connsiteY11" fmla="*/ 1760220 h 2312669"/>
                <a:gd name="connsiteX12" fmla="*/ 1631823 w 2358675"/>
                <a:gd name="connsiteY12" fmla="*/ 1919002 h 2312669"/>
                <a:gd name="connsiteX13" fmla="*/ 1544574 w 2358675"/>
                <a:gd name="connsiteY13" fmla="*/ 2142649 h 2312669"/>
                <a:gd name="connsiteX14" fmla="*/ 1544574 w 2358675"/>
                <a:gd name="connsiteY14" fmla="*/ 2312670 h 2312669"/>
                <a:gd name="connsiteX15" fmla="*/ 940689 w 2358675"/>
                <a:gd name="connsiteY15" fmla="*/ 2312670 h 2312669"/>
                <a:gd name="connsiteX16" fmla="*/ 940689 w 2358675"/>
                <a:gd name="connsiteY16" fmla="*/ 2111407 h 2312669"/>
                <a:gd name="connsiteX17" fmla="*/ 1014508 w 2358675"/>
                <a:gd name="connsiteY17" fmla="*/ 1789367 h 2312669"/>
                <a:gd name="connsiteX18" fmla="*/ 1155383 w 2358675"/>
                <a:gd name="connsiteY18" fmla="*/ 1567910 h 2312669"/>
                <a:gd name="connsiteX19" fmla="*/ 1325404 w 2358675"/>
                <a:gd name="connsiteY19" fmla="*/ 1409129 h 2312669"/>
                <a:gd name="connsiteX20" fmla="*/ 1490948 w 2358675"/>
                <a:gd name="connsiteY20" fmla="*/ 1274921 h 2312669"/>
                <a:gd name="connsiteX21" fmla="*/ 1614011 w 2358675"/>
                <a:gd name="connsiteY21" fmla="*/ 1127284 h 2312669"/>
                <a:gd name="connsiteX22" fmla="*/ 1656493 w 2358675"/>
                <a:gd name="connsiteY22" fmla="*/ 926021 h 2312669"/>
                <a:gd name="connsiteX23" fmla="*/ 1555814 w 2358675"/>
                <a:gd name="connsiteY23" fmla="*/ 621792 h 2312669"/>
                <a:gd name="connsiteX24" fmla="*/ 1196626 w 2358675"/>
                <a:gd name="connsiteY24" fmla="*/ 504634 h 2312669"/>
                <a:gd name="connsiteX25" fmla="*/ 910304 w 2358675"/>
                <a:gd name="connsiteY25" fmla="*/ 570357 h 2312669"/>
                <a:gd name="connsiteX26" fmla="*/ 764572 w 2358675"/>
                <a:gd name="connsiteY26" fmla="*/ 694944 h 2312669"/>
                <a:gd name="connsiteX27" fmla="*/ 678370 w 2358675"/>
                <a:gd name="connsiteY27" fmla="*/ 866013 h 2312669"/>
                <a:gd name="connsiteX28" fmla="*/ 657511 w 2358675"/>
                <a:gd name="connsiteY28" fmla="*/ 1039940 h 2312669"/>
                <a:gd name="connsiteX29" fmla="*/ 0 w 2358675"/>
                <a:gd name="connsiteY29" fmla="*/ 1039940 h 2312669"/>
                <a:gd name="connsiteX30" fmla="*/ 82772 w 2358675"/>
                <a:gd name="connsiteY30" fmla="*/ 662083 h 2312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58675" h="2312669">
                  <a:moveTo>
                    <a:pt x="82772" y="662083"/>
                  </a:moveTo>
                  <a:cubicBezTo>
                    <a:pt x="134874" y="527876"/>
                    <a:pt x="208026" y="411575"/>
                    <a:pt x="301943" y="313182"/>
                  </a:cubicBezTo>
                  <a:cubicBezTo>
                    <a:pt x="395859" y="214789"/>
                    <a:pt x="509206" y="138017"/>
                    <a:pt x="641890" y="82772"/>
                  </a:cubicBezTo>
                  <a:cubicBezTo>
                    <a:pt x="774573" y="27623"/>
                    <a:pt x="1004411" y="0"/>
                    <a:pt x="1168432" y="0"/>
                  </a:cubicBezTo>
                  <a:cubicBezTo>
                    <a:pt x="1380173" y="0"/>
                    <a:pt x="1633252" y="29051"/>
                    <a:pt x="1774889" y="87249"/>
                  </a:cubicBezTo>
                  <a:cubicBezTo>
                    <a:pt x="1916525" y="145352"/>
                    <a:pt x="2030540" y="217742"/>
                    <a:pt x="2117122" y="304229"/>
                  </a:cubicBezTo>
                  <a:cubicBezTo>
                    <a:pt x="2203609" y="390716"/>
                    <a:pt x="2265426" y="483965"/>
                    <a:pt x="2302764" y="583787"/>
                  </a:cubicBezTo>
                  <a:cubicBezTo>
                    <a:pt x="2340007" y="683705"/>
                    <a:pt x="2358676" y="776859"/>
                    <a:pt x="2358676" y="863346"/>
                  </a:cubicBezTo>
                  <a:cubicBezTo>
                    <a:pt x="2358676" y="1006507"/>
                    <a:pt x="2340007" y="1124331"/>
                    <a:pt x="2302764" y="1216724"/>
                  </a:cubicBezTo>
                  <a:cubicBezTo>
                    <a:pt x="2265426" y="1309211"/>
                    <a:pt x="2219230" y="1388269"/>
                    <a:pt x="2164080" y="1453801"/>
                  </a:cubicBezTo>
                  <a:cubicBezTo>
                    <a:pt x="2108835" y="1519428"/>
                    <a:pt x="2047780" y="1575340"/>
                    <a:pt x="1980724" y="1621536"/>
                  </a:cubicBezTo>
                  <a:cubicBezTo>
                    <a:pt x="1913668" y="1667828"/>
                    <a:pt x="1850231" y="1714024"/>
                    <a:pt x="1790605" y="1760220"/>
                  </a:cubicBezTo>
                  <a:cubicBezTo>
                    <a:pt x="1730883" y="1806512"/>
                    <a:pt x="1678019" y="1859375"/>
                    <a:pt x="1631823" y="1919002"/>
                  </a:cubicBezTo>
                  <a:cubicBezTo>
                    <a:pt x="1585532" y="1978723"/>
                    <a:pt x="1556480" y="2053209"/>
                    <a:pt x="1544574" y="2142649"/>
                  </a:cubicBezTo>
                  <a:lnTo>
                    <a:pt x="1544574" y="2312670"/>
                  </a:lnTo>
                  <a:lnTo>
                    <a:pt x="940689" y="2312670"/>
                  </a:lnTo>
                  <a:lnTo>
                    <a:pt x="940689" y="2111407"/>
                  </a:lnTo>
                  <a:cubicBezTo>
                    <a:pt x="949643" y="1983200"/>
                    <a:pt x="974217" y="1875854"/>
                    <a:pt x="1014508" y="1789367"/>
                  </a:cubicBezTo>
                  <a:cubicBezTo>
                    <a:pt x="1054799" y="1702880"/>
                    <a:pt x="1101757" y="1629061"/>
                    <a:pt x="1155383" y="1567910"/>
                  </a:cubicBezTo>
                  <a:cubicBezTo>
                    <a:pt x="1209104" y="1506855"/>
                    <a:pt x="1265682" y="1453801"/>
                    <a:pt x="1325404" y="1409129"/>
                  </a:cubicBezTo>
                  <a:cubicBezTo>
                    <a:pt x="1385030" y="1364361"/>
                    <a:pt x="1440180" y="1319689"/>
                    <a:pt x="1490948" y="1274921"/>
                  </a:cubicBezTo>
                  <a:cubicBezTo>
                    <a:pt x="1541621" y="1230154"/>
                    <a:pt x="1582674" y="1181005"/>
                    <a:pt x="1614011" y="1127284"/>
                  </a:cubicBezTo>
                  <a:cubicBezTo>
                    <a:pt x="1645348" y="1073563"/>
                    <a:pt x="1659446" y="1006507"/>
                    <a:pt x="1656493" y="926021"/>
                  </a:cubicBezTo>
                  <a:cubicBezTo>
                    <a:pt x="1656493" y="788861"/>
                    <a:pt x="1622965" y="687515"/>
                    <a:pt x="1555814" y="621792"/>
                  </a:cubicBezTo>
                  <a:cubicBezTo>
                    <a:pt x="1488758" y="556260"/>
                    <a:pt x="1378839" y="504634"/>
                    <a:pt x="1196626" y="504634"/>
                  </a:cubicBezTo>
                  <a:cubicBezTo>
                    <a:pt x="1116140" y="504634"/>
                    <a:pt x="985266" y="530352"/>
                    <a:pt x="910304" y="570357"/>
                  </a:cubicBezTo>
                  <a:cubicBezTo>
                    <a:pt x="852011" y="601504"/>
                    <a:pt x="801815" y="642842"/>
                    <a:pt x="764572" y="694944"/>
                  </a:cubicBezTo>
                  <a:cubicBezTo>
                    <a:pt x="727234" y="747141"/>
                    <a:pt x="697516" y="796290"/>
                    <a:pt x="678370" y="866013"/>
                  </a:cubicBezTo>
                  <a:cubicBezTo>
                    <a:pt x="667798" y="904684"/>
                    <a:pt x="657511" y="959453"/>
                    <a:pt x="657511" y="1039940"/>
                  </a:cubicBezTo>
                  <a:lnTo>
                    <a:pt x="0" y="1039940"/>
                  </a:lnTo>
                  <a:cubicBezTo>
                    <a:pt x="2953" y="878872"/>
                    <a:pt x="30575" y="796195"/>
                    <a:pt x="82772" y="662083"/>
                  </a:cubicBezTo>
                  <a:close/>
                </a:path>
              </a:pathLst>
            </a:custGeom>
            <a:solidFill>
              <a:schemeClr val="tx2">
                <a:alpha val="33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133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8726E58-07BC-4725-9C85-2ECCEAF847FF}"/>
                </a:ext>
              </a:extLst>
            </p:cNvPr>
            <p:cNvSpPr/>
            <p:nvPr/>
          </p:nvSpPr>
          <p:spPr>
            <a:xfrm>
              <a:off x="388739" y="-48124"/>
              <a:ext cx="657606" cy="2047897"/>
            </a:xfrm>
            <a:custGeom>
              <a:avLst/>
              <a:gdLst>
                <a:gd name="connsiteX0" fmla="*/ 593789 w 657606"/>
                <a:gd name="connsiteY0" fmla="*/ 0 h 1809273"/>
                <a:gd name="connsiteX1" fmla="*/ 0 w 657606"/>
                <a:gd name="connsiteY1" fmla="*/ 0 h 1809273"/>
                <a:gd name="connsiteX2" fmla="*/ 0 w 657606"/>
                <a:gd name="connsiteY2" fmla="*/ 1809274 h 1809273"/>
                <a:gd name="connsiteX3" fmla="*/ 657606 w 657606"/>
                <a:gd name="connsiteY3" fmla="*/ 1809274 h 1809273"/>
                <a:gd name="connsiteX4" fmla="*/ 657606 w 657606"/>
                <a:gd name="connsiteY4" fmla="*/ 0 h 1809273"/>
                <a:gd name="connsiteX5" fmla="*/ 593789 w 657606"/>
                <a:gd name="connsiteY5" fmla="*/ 0 h 180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06" h="1809273">
                  <a:moveTo>
                    <a:pt x="593789" y="0"/>
                  </a:moveTo>
                  <a:lnTo>
                    <a:pt x="0" y="0"/>
                  </a:lnTo>
                  <a:lnTo>
                    <a:pt x="0" y="1809274"/>
                  </a:lnTo>
                  <a:lnTo>
                    <a:pt x="657606" y="1809274"/>
                  </a:lnTo>
                  <a:lnTo>
                    <a:pt x="657606" y="0"/>
                  </a:lnTo>
                  <a:lnTo>
                    <a:pt x="593789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133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2C21AFF-CFE2-7B6C-1EA3-69BA309C3867}"/>
                </a:ext>
              </a:extLst>
            </p:cNvPr>
            <p:cNvSpPr/>
            <p:nvPr/>
          </p:nvSpPr>
          <p:spPr>
            <a:xfrm>
              <a:off x="1330380" y="3270218"/>
              <a:ext cx="603884" cy="1420489"/>
            </a:xfrm>
            <a:custGeom>
              <a:avLst/>
              <a:gdLst>
                <a:gd name="connsiteX0" fmla="*/ 0 w 603884"/>
                <a:gd name="connsiteY0" fmla="*/ 0 h 1682781"/>
                <a:gd name="connsiteX1" fmla="*/ 603885 w 603884"/>
                <a:gd name="connsiteY1" fmla="*/ 0 h 1682781"/>
                <a:gd name="connsiteX2" fmla="*/ 603885 w 603884"/>
                <a:gd name="connsiteY2" fmla="*/ 1682782 h 1682781"/>
                <a:gd name="connsiteX3" fmla="*/ 0 w 603884"/>
                <a:gd name="connsiteY3" fmla="*/ 1682782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884" h="1682781">
                  <a:moveTo>
                    <a:pt x="0" y="0"/>
                  </a:moveTo>
                  <a:lnTo>
                    <a:pt x="603885" y="0"/>
                  </a:lnTo>
                  <a:lnTo>
                    <a:pt x="603885" y="1682782"/>
                  </a:lnTo>
                  <a:lnTo>
                    <a:pt x="0" y="168278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133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42D00F2-E8A6-4013-94D5-8718F045C920}"/>
                </a:ext>
              </a:extLst>
            </p:cNvPr>
            <p:cNvSpPr/>
            <p:nvPr/>
          </p:nvSpPr>
          <p:spPr>
            <a:xfrm rot="-1349998">
              <a:off x="1401568" y="3461524"/>
              <a:ext cx="666178" cy="666178"/>
            </a:xfrm>
            <a:custGeom>
              <a:avLst/>
              <a:gdLst>
                <a:gd name="connsiteX0" fmla="*/ 666179 w 666178"/>
                <a:gd name="connsiteY0" fmla="*/ 333089 h 666178"/>
                <a:gd name="connsiteX1" fmla="*/ 333089 w 666178"/>
                <a:gd name="connsiteY1" fmla="*/ 666179 h 666178"/>
                <a:gd name="connsiteX2" fmla="*/ 0 w 666178"/>
                <a:gd name="connsiteY2" fmla="*/ 333089 h 666178"/>
                <a:gd name="connsiteX3" fmla="*/ 333089 w 666178"/>
                <a:gd name="connsiteY3" fmla="*/ 0 h 666178"/>
                <a:gd name="connsiteX4" fmla="*/ 666179 w 666178"/>
                <a:gd name="connsiteY4" fmla="*/ 333089 h 666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178" h="666178">
                  <a:moveTo>
                    <a:pt x="666179" y="333089"/>
                  </a:moveTo>
                  <a:cubicBezTo>
                    <a:pt x="666179" y="517049"/>
                    <a:pt x="517050" y="666179"/>
                    <a:pt x="333089" y="666179"/>
                  </a:cubicBezTo>
                  <a:cubicBezTo>
                    <a:pt x="149129" y="666179"/>
                    <a:pt x="0" y="517049"/>
                    <a:pt x="0" y="333089"/>
                  </a:cubicBezTo>
                  <a:cubicBezTo>
                    <a:pt x="0" y="149129"/>
                    <a:pt x="149129" y="0"/>
                    <a:pt x="333089" y="0"/>
                  </a:cubicBezTo>
                  <a:cubicBezTo>
                    <a:pt x="517050" y="0"/>
                    <a:pt x="666179" y="149129"/>
                    <a:pt x="666179" y="333089"/>
                  </a:cubicBezTo>
                  <a:close/>
                </a:path>
              </a:pathLst>
            </a:custGeom>
            <a:solidFill>
              <a:schemeClr val="tx2">
                <a:alpha val="33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133"/>
            </a:p>
          </p:txBody>
        </p:sp>
        <p:grpSp>
          <p:nvGrpSpPr>
            <p:cNvPr id="44" name="Graphic 6">
              <a:extLst>
                <a:ext uri="{FF2B5EF4-FFF2-40B4-BE49-F238E27FC236}">
                  <a16:creationId xmlns:a16="http://schemas.microsoft.com/office/drawing/2014/main" id="{823CBC48-78C5-3BF2-F427-CA5D5BBEC86B}"/>
                </a:ext>
              </a:extLst>
            </p:cNvPr>
            <p:cNvGrpSpPr/>
            <p:nvPr/>
          </p:nvGrpSpPr>
          <p:grpSpPr>
            <a:xfrm>
              <a:off x="388739" y="894778"/>
              <a:ext cx="2200846" cy="3335002"/>
              <a:chOff x="388739" y="894778"/>
              <a:chExt cx="2200846" cy="3335002"/>
            </a:xfrm>
            <a:solidFill>
              <a:srgbClr val="25C5D9"/>
            </a:solidFill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E792BD07-4D70-CA96-411D-98F4995C1D63}"/>
                  </a:ext>
                </a:extLst>
              </p:cNvPr>
              <p:cNvSpPr/>
              <p:nvPr/>
            </p:nvSpPr>
            <p:spPr>
              <a:xfrm>
                <a:off x="388739" y="894778"/>
                <a:ext cx="2200846" cy="2312669"/>
              </a:xfrm>
              <a:custGeom>
                <a:avLst/>
                <a:gdLst>
                  <a:gd name="connsiteX0" fmla="*/ 82772 w 2200846"/>
                  <a:gd name="connsiteY0" fmla="*/ 662083 h 2312669"/>
                  <a:gd name="connsiteX1" fmla="*/ 301943 w 2200846"/>
                  <a:gd name="connsiteY1" fmla="*/ 313182 h 2312669"/>
                  <a:gd name="connsiteX2" fmla="*/ 641890 w 2200846"/>
                  <a:gd name="connsiteY2" fmla="*/ 82772 h 2312669"/>
                  <a:gd name="connsiteX3" fmla="*/ 1086993 w 2200846"/>
                  <a:gd name="connsiteY3" fmla="*/ 0 h 2312669"/>
                  <a:gd name="connsiteX4" fmla="*/ 1617059 w 2200846"/>
                  <a:gd name="connsiteY4" fmla="*/ 87249 h 2312669"/>
                  <a:gd name="connsiteX5" fmla="*/ 1959293 w 2200846"/>
                  <a:gd name="connsiteY5" fmla="*/ 304228 h 2312669"/>
                  <a:gd name="connsiteX6" fmla="*/ 2144935 w 2200846"/>
                  <a:gd name="connsiteY6" fmla="*/ 583787 h 2312669"/>
                  <a:gd name="connsiteX7" fmla="*/ 2200847 w 2200846"/>
                  <a:gd name="connsiteY7" fmla="*/ 863346 h 2312669"/>
                  <a:gd name="connsiteX8" fmla="*/ 2144935 w 2200846"/>
                  <a:gd name="connsiteY8" fmla="*/ 1216723 h 2312669"/>
                  <a:gd name="connsiteX9" fmla="*/ 2006251 w 2200846"/>
                  <a:gd name="connsiteY9" fmla="*/ 1453801 h 2312669"/>
                  <a:gd name="connsiteX10" fmla="*/ 1822895 w 2200846"/>
                  <a:gd name="connsiteY10" fmla="*/ 1621536 h 2312669"/>
                  <a:gd name="connsiteX11" fmla="*/ 1632776 w 2200846"/>
                  <a:gd name="connsiteY11" fmla="*/ 1760220 h 2312669"/>
                  <a:gd name="connsiteX12" fmla="*/ 1473994 w 2200846"/>
                  <a:gd name="connsiteY12" fmla="*/ 1919002 h 2312669"/>
                  <a:gd name="connsiteX13" fmla="*/ 1386745 w 2200846"/>
                  <a:gd name="connsiteY13" fmla="*/ 2142649 h 2312669"/>
                  <a:gd name="connsiteX14" fmla="*/ 1386745 w 2200846"/>
                  <a:gd name="connsiteY14" fmla="*/ 2312670 h 2312669"/>
                  <a:gd name="connsiteX15" fmla="*/ 782860 w 2200846"/>
                  <a:gd name="connsiteY15" fmla="*/ 2312670 h 2312669"/>
                  <a:gd name="connsiteX16" fmla="*/ 782860 w 2200846"/>
                  <a:gd name="connsiteY16" fmla="*/ 2111407 h 2312669"/>
                  <a:gd name="connsiteX17" fmla="*/ 856679 w 2200846"/>
                  <a:gd name="connsiteY17" fmla="*/ 1789366 h 2312669"/>
                  <a:gd name="connsiteX18" fmla="*/ 997553 w 2200846"/>
                  <a:gd name="connsiteY18" fmla="*/ 1567910 h 2312669"/>
                  <a:gd name="connsiteX19" fmla="*/ 1167575 w 2200846"/>
                  <a:gd name="connsiteY19" fmla="*/ 1409129 h 2312669"/>
                  <a:gd name="connsiteX20" fmla="*/ 1333119 w 2200846"/>
                  <a:gd name="connsiteY20" fmla="*/ 1274921 h 2312669"/>
                  <a:gd name="connsiteX21" fmla="*/ 1456182 w 2200846"/>
                  <a:gd name="connsiteY21" fmla="*/ 1127284 h 2312669"/>
                  <a:gd name="connsiteX22" fmla="*/ 1498664 w 2200846"/>
                  <a:gd name="connsiteY22" fmla="*/ 926021 h 2312669"/>
                  <a:gd name="connsiteX23" fmla="*/ 1397984 w 2200846"/>
                  <a:gd name="connsiteY23" fmla="*/ 621792 h 2312669"/>
                  <a:gd name="connsiteX24" fmla="*/ 1118426 w 2200846"/>
                  <a:gd name="connsiteY24" fmla="*/ 523399 h 2312669"/>
                  <a:gd name="connsiteX25" fmla="*/ 910400 w 2200846"/>
                  <a:gd name="connsiteY25" fmla="*/ 570357 h 2312669"/>
                  <a:gd name="connsiteX26" fmla="*/ 767239 w 2200846"/>
                  <a:gd name="connsiteY26" fmla="*/ 695611 h 2312669"/>
                  <a:gd name="connsiteX27" fmla="*/ 684467 w 2200846"/>
                  <a:gd name="connsiteY27" fmla="*/ 879062 h 2312669"/>
                  <a:gd name="connsiteX28" fmla="*/ 657606 w 2200846"/>
                  <a:gd name="connsiteY28" fmla="*/ 1104995 h 2312669"/>
                  <a:gd name="connsiteX29" fmla="*/ 0 w 2200846"/>
                  <a:gd name="connsiteY29" fmla="*/ 1104995 h 2312669"/>
                  <a:gd name="connsiteX30" fmla="*/ 82772 w 2200846"/>
                  <a:gd name="connsiteY30" fmla="*/ 662178 h 231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200846" h="2312669">
                    <a:moveTo>
                      <a:pt x="82772" y="662083"/>
                    </a:moveTo>
                    <a:cubicBezTo>
                      <a:pt x="134874" y="527876"/>
                      <a:pt x="208026" y="411575"/>
                      <a:pt x="301943" y="313182"/>
                    </a:cubicBezTo>
                    <a:cubicBezTo>
                      <a:pt x="395859" y="214789"/>
                      <a:pt x="509207" y="138017"/>
                      <a:pt x="641890" y="82772"/>
                    </a:cubicBezTo>
                    <a:cubicBezTo>
                      <a:pt x="774573" y="27622"/>
                      <a:pt x="922973" y="0"/>
                      <a:pt x="1086993" y="0"/>
                    </a:cubicBezTo>
                    <a:cubicBezTo>
                      <a:pt x="1298734" y="0"/>
                      <a:pt x="1475423" y="29051"/>
                      <a:pt x="1617059" y="87249"/>
                    </a:cubicBezTo>
                    <a:cubicBezTo>
                      <a:pt x="1758696" y="145351"/>
                      <a:pt x="1872710" y="217742"/>
                      <a:pt x="1959293" y="304228"/>
                    </a:cubicBezTo>
                    <a:cubicBezTo>
                      <a:pt x="2045780" y="390715"/>
                      <a:pt x="2107597" y="483965"/>
                      <a:pt x="2144935" y="583787"/>
                    </a:cubicBezTo>
                    <a:cubicBezTo>
                      <a:pt x="2182178" y="683705"/>
                      <a:pt x="2200847" y="776859"/>
                      <a:pt x="2200847" y="863346"/>
                    </a:cubicBezTo>
                    <a:cubicBezTo>
                      <a:pt x="2200847" y="1006507"/>
                      <a:pt x="2182178" y="1124331"/>
                      <a:pt x="2144935" y="1216723"/>
                    </a:cubicBezTo>
                    <a:cubicBezTo>
                      <a:pt x="2107597" y="1309211"/>
                      <a:pt x="2061401" y="1388269"/>
                      <a:pt x="2006251" y="1453801"/>
                    </a:cubicBezTo>
                    <a:cubicBezTo>
                      <a:pt x="1951006" y="1519428"/>
                      <a:pt x="1889951" y="1575340"/>
                      <a:pt x="1822895" y="1621536"/>
                    </a:cubicBezTo>
                    <a:cubicBezTo>
                      <a:pt x="1755839" y="1667827"/>
                      <a:pt x="1692402" y="1714024"/>
                      <a:pt x="1632776" y="1760220"/>
                    </a:cubicBezTo>
                    <a:cubicBezTo>
                      <a:pt x="1573054" y="1806512"/>
                      <a:pt x="1520190" y="1859375"/>
                      <a:pt x="1473994" y="1919002"/>
                    </a:cubicBezTo>
                    <a:cubicBezTo>
                      <a:pt x="1427702" y="1978723"/>
                      <a:pt x="1398651" y="2053209"/>
                      <a:pt x="1386745" y="2142649"/>
                    </a:cubicBezTo>
                    <a:lnTo>
                      <a:pt x="1386745" y="2312670"/>
                    </a:lnTo>
                    <a:lnTo>
                      <a:pt x="782860" y="2312670"/>
                    </a:lnTo>
                    <a:lnTo>
                      <a:pt x="782860" y="2111407"/>
                    </a:lnTo>
                    <a:cubicBezTo>
                      <a:pt x="791813" y="1983200"/>
                      <a:pt x="816388" y="1875854"/>
                      <a:pt x="856679" y="1789366"/>
                    </a:cubicBezTo>
                    <a:cubicBezTo>
                      <a:pt x="896969" y="1702880"/>
                      <a:pt x="943928" y="1629061"/>
                      <a:pt x="997553" y="1567910"/>
                    </a:cubicBezTo>
                    <a:cubicBezTo>
                      <a:pt x="1051274" y="1506855"/>
                      <a:pt x="1107853" y="1453801"/>
                      <a:pt x="1167575" y="1409129"/>
                    </a:cubicBezTo>
                    <a:cubicBezTo>
                      <a:pt x="1227201" y="1364361"/>
                      <a:pt x="1282351" y="1319689"/>
                      <a:pt x="1333119" y="1274921"/>
                    </a:cubicBezTo>
                    <a:cubicBezTo>
                      <a:pt x="1383792" y="1230154"/>
                      <a:pt x="1424845" y="1181005"/>
                      <a:pt x="1456182" y="1127284"/>
                    </a:cubicBezTo>
                    <a:cubicBezTo>
                      <a:pt x="1487519" y="1073563"/>
                      <a:pt x="1501616" y="1006507"/>
                      <a:pt x="1498664" y="926021"/>
                    </a:cubicBezTo>
                    <a:cubicBezTo>
                      <a:pt x="1498664" y="788860"/>
                      <a:pt x="1465136" y="687514"/>
                      <a:pt x="1397984" y="621792"/>
                    </a:cubicBezTo>
                    <a:cubicBezTo>
                      <a:pt x="1330928" y="556260"/>
                      <a:pt x="1237679" y="523399"/>
                      <a:pt x="1118426" y="523399"/>
                    </a:cubicBezTo>
                    <a:cubicBezTo>
                      <a:pt x="1037939" y="523399"/>
                      <a:pt x="968597" y="539020"/>
                      <a:pt x="910400" y="570357"/>
                    </a:cubicBezTo>
                    <a:cubicBezTo>
                      <a:pt x="852202" y="601694"/>
                      <a:pt x="804482" y="643509"/>
                      <a:pt x="767239" y="695611"/>
                    </a:cubicBezTo>
                    <a:cubicBezTo>
                      <a:pt x="729901" y="747808"/>
                      <a:pt x="702374" y="808958"/>
                      <a:pt x="684467" y="879062"/>
                    </a:cubicBezTo>
                    <a:cubicBezTo>
                      <a:pt x="666560" y="949166"/>
                      <a:pt x="657606" y="1024414"/>
                      <a:pt x="657606" y="1104995"/>
                    </a:cubicBezTo>
                    <a:lnTo>
                      <a:pt x="0" y="1104995"/>
                    </a:lnTo>
                    <a:cubicBezTo>
                      <a:pt x="2953" y="943927"/>
                      <a:pt x="30575" y="796290"/>
                      <a:pt x="82772" y="66217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133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B11F507-42B2-E7F5-5791-BD132EA9880C}"/>
                  </a:ext>
                </a:extLst>
              </p:cNvPr>
              <p:cNvSpPr/>
              <p:nvPr/>
            </p:nvSpPr>
            <p:spPr>
              <a:xfrm rot="-1349998">
                <a:off x="1133283" y="3461489"/>
                <a:ext cx="666178" cy="666178"/>
              </a:xfrm>
              <a:custGeom>
                <a:avLst/>
                <a:gdLst>
                  <a:gd name="connsiteX0" fmla="*/ 666179 w 666178"/>
                  <a:gd name="connsiteY0" fmla="*/ 333089 h 666178"/>
                  <a:gd name="connsiteX1" fmla="*/ 333089 w 666178"/>
                  <a:gd name="connsiteY1" fmla="*/ 666179 h 666178"/>
                  <a:gd name="connsiteX2" fmla="*/ 0 w 666178"/>
                  <a:gd name="connsiteY2" fmla="*/ 333089 h 666178"/>
                  <a:gd name="connsiteX3" fmla="*/ 333089 w 666178"/>
                  <a:gd name="connsiteY3" fmla="*/ 0 h 666178"/>
                  <a:gd name="connsiteX4" fmla="*/ 666179 w 666178"/>
                  <a:gd name="connsiteY4" fmla="*/ 333089 h 66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178" h="666178">
                    <a:moveTo>
                      <a:pt x="666179" y="333089"/>
                    </a:moveTo>
                    <a:cubicBezTo>
                      <a:pt x="666179" y="517049"/>
                      <a:pt x="517050" y="666179"/>
                      <a:pt x="333089" y="666179"/>
                    </a:cubicBezTo>
                    <a:cubicBezTo>
                      <a:pt x="149129" y="666179"/>
                      <a:pt x="0" y="517049"/>
                      <a:pt x="0" y="333089"/>
                    </a:cubicBezTo>
                    <a:cubicBezTo>
                      <a:pt x="0" y="149129"/>
                      <a:pt x="149129" y="0"/>
                      <a:pt x="333089" y="0"/>
                    </a:cubicBezTo>
                    <a:cubicBezTo>
                      <a:pt x="517050" y="0"/>
                      <a:pt x="666179" y="149129"/>
                      <a:pt x="666179" y="33308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133"/>
              </a:p>
            </p:txBody>
          </p:sp>
        </p:grp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859EE-2C22-6366-11DD-C0D40062FB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Source: Portas analysis</a:t>
            </a:r>
            <a:endParaRPr lang="en-GB" dirty="0">
              <a:ea typeface="Open Sans" panose="020B0606030504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9B43A4-9F1F-C955-CE15-AEC9F9324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>
                <a:ea typeface="Open Sans" panose="020B0606030504020204" pitchFamily="34" charset="0"/>
              </a:rPr>
              <a:t>Some of the big questions to achieve a sustainable financial future for the sport…</a:t>
            </a:r>
          </a:p>
        </p:txBody>
      </p:sp>
    </p:spTree>
    <p:extLst>
      <p:ext uri="{BB962C8B-B14F-4D97-AF65-F5344CB8AC3E}">
        <p14:creationId xmlns:p14="http://schemas.microsoft.com/office/powerpoint/2010/main" val="408721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355123"/>
              </p:ext>
            </p:ext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4C442C28-B2B9-0603-7183-1ADDE07BDE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 bwMode="auto">
          <a:xfrm>
            <a:off x="-139" y="-86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226F262-1B27-4997-B86B-A4611D77CF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4146" indent="-184146" algn="ctr">
              <a:buFont typeface="Wingdings" panose="05000000000000000000" pitchFamily="2" charset="2"/>
              <a:buChar char="§"/>
            </a:pPr>
            <a:endParaRPr lang="en-US" sz="14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602BB0-2910-4F88-A3AC-DC804281C64B}"/>
              </a:ext>
            </a:extLst>
          </p:cNvPr>
          <p:cNvSpPr txBox="1">
            <a:spLocks/>
          </p:cNvSpPr>
          <p:nvPr/>
        </p:nvSpPr>
        <p:spPr bwMode="auto">
          <a:xfrm>
            <a:off x="485883" y="3580838"/>
            <a:ext cx="924978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195263" indent="-195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/>
            </a:lvl1pPr>
            <a:lvl2pPr marL="404813" indent="-2079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/>
            </a:lvl2pPr>
            <a:lvl3pPr marL="587375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/>
            </a:lvl3pPr>
            <a:lvl4pPr marL="815975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/>
            </a:lvl4pPr>
            <a:lvl5pPr marL="968375" indent="-150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600"/>
            </a:lvl5pPr>
            <a:lvl6pPr marL="1425575" indent="-150813" fontAlgn="base">
              <a:spcBef>
                <a:spcPct val="20000"/>
              </a:spcBef>
              <a:spcAft>
                <a:spcPct val="0"/>
              </a:spcAft>
              <a:buChar char="»"/>
              <a:defRPr sz="1000"/>
            </a:lvl6pPr>
            <a:lvl7pPr marL="1882775" indent="-150813" fontAlgn="base">
              <a:spcBef>
                <a:spcPct val="20000"/>
              </a:spcBef>
              <a:spcAft>
                <a:spcPct val="0"/>
              </a:spcAft>
              <a:buChar char="»"/>
              <a:defRPr sz="1000"/>
            </a:lvl7pPr>
            <a:lvl8pPr marL="2339975" indent="-150813" fontAlgn="base">
              <a:spcBef>
                <a:spcPct val="20000"/>
              </a:spcBef>
              <a:spcAft>
                <a:spcPct val="0"/>
              </a:spcAft>
              <a:buChar char="»"/>
              <a:defRPr sz="1000"/>
            </a:lvl8pPr>
            <a:lvl9pPr marL="2797175" indent="-150813" fontAlgn="base">
              <a:spcBef>
                <a:spcPct val="20000"/>
              </a:spcBef>
              <a:spcAft>
                <a:spcPct val="0"/>
              </a:spcAft>
              <a:buChar char="»"/>
              <a:defRPr sz="1000"/>
            </a:lvl9pPr>
          </a:lstStyle>
          <a:p>
            <a:pPr marL="12700" indent="-12700">
              <a:buNone/>
            </a:pPr>
            <a:r>
              <a:rPr lang="en-US" sz="3200" b="1" cap="al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THE FINANCES OF BRITISH RACING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AC749B-D6E5-46C5-B0A2-D4E2B238D831}"/>
              </a:ext>
            </a:extLst>
          </p:cNvPr>
          <p:cNvSpPr txBox="1"/>
          <p:nvPr/>
        </p:nvSpPr>
        <p:spPr>
          <a:xfrm>
            <a:off x="485885" y="6351300"/>
            <a:ext cx="11229841" cy="230792"/>
          </a:xfrm>
          <a:prstGeom prst="rect">
            <a:avLst/>
          </a:prstGeom>
          <a:noFill/>
        </p:spPr>
        <p:txBody>
          <a:bodyPr wrap="square" lIns="0" tIns="45700" rIns="91400" bIns="45700" rtlCol="0" anchor="b" anchorCtr="0">
            <a:spAutoFit/>
          </a:bodyPr>
          <a:lstStyle/>
          <a:p>
            <a:pPr eaLnBrk="0" hangingPunct="0"/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This document is solely for client use. No part of it may be circulated, quoted, or reproduced for distribution outside the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organisation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 without prior written approval from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Portas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 Consulting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983F7C8-C263-487A-AE3C-B7AFA1A9FA1C}"/>
              </a:ext>
            </a:extLst>
          </p:cNvPr>
          <p:cNvSpPr txBox="1">
            <a:spLocks/>
          </p:cNvSpPr>
          <p:nvPr/>
        </p:nvSpPr>
        <p:spPr bwMode="auto">
          <a:xfrm>
            <a:off x="485884" y="4979938"/>
            <a:ext cx="79421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195263" indent="-195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/>
            </a:lvl1pPr>
            <a:lvl2pPr marL="404813" indent="-2079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/>
            </a:lvl2pPr>
            <a:lvl3pPr marL="587375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/>
            </a:lvl3pPr>
            <a:lvl4pPr marL="815975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/>
            </a:lvl4pPr>
            <a:lvl5pPr marL="968375" indent="-150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600"/>
            </a:lvl5pPr>
            <a:lvl6pPr marL="1425575" indent="-150813" fontAlgn="base">
              <a:spcBef>
                <a:spcPct val="20000"/>
              </a:spcBef>
              <a:spcAft>
                <a:spcPct val="0"/>
              </a:spcAft>
              <a:buChar char="»"/>
              <a:defRPr sz="1000"/>
            </a:lvl6pPr>
            <a:lvl7pPr marL="1882775" indent="-150813" fontAlgn="base">
              <a:spcBef>
                <a:spcPct val="20000"/>
              </a:spcBef>
              <a:spcAft>
                <a:spcPct val="0"/>
              </a:spcAft>
              <a:buChar char="»"/>
              <a:defRPr sz="1000"/>
            </a:lvl7pPr>
            <a:lvl8pPr marL="2339975" indent="-150813" fontAlgn="base">
              <a:spcBef>
                <a:spcPct val="20000"/>
              </a:spcBef>
              <a:spcAft>
                <a:spcPct val="0"/>
              </a:spcAft>
              <a:buChar char="»"/>
              <a:defRPr sz="1000"/>
            </a:lvl8pPr>
            <a:lvl9pPr marL="2797175" indent="-150813" fontAlgn="base">
              <a:spcBef>
                <a:spcPct val="20000"/>
              </a:spcBef>
              <a:spcAft>
                <a:spcPct val="0"/>
              </a:spcAft>
              <a:buChar char="»"/>
              <a:defRPr sz="1000"/>
            </a:lvl9pPr>
          </a:lstStyle>
          <a:p>
            <a:pPr marL="0" indent="-1270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30</a:t>
            </a:r>
            <a:r>
              <a:rPr lang="en-US" sz="1800" baseline="30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th</a:t>
            </a:r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 June 2022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9FCF365-6032-484F-AFD4-0FC53B3ED3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85" y="1449388"/>
            <a:ext cx="3700279" cy="1259453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D4E0EAF1-2123-4311-9990-F59B758DAF79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953" y="-666321"/>
            <a:ext cx="5570327" cy="555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7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31" hidden="1">
            <a:extLst>
              <a:ext uri="{FF2B5EF4-FFF2-40B4-BE49-F238E27FC236}">
                <a16:creationId xmlns:a16="http://schemas.microsoft.com/office/drawing/2014/main" id="{313D409E-3A1B-439C-A0BD-33431A546DC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21888478"/>
              </p:ext>
            </p:ext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44" imgH="446" progId="TCLayout.ActiveDocument.1">
                  <p:embed/>
                </p:oleObj>
              </mc:Choice>
              <mc:Fallback>
                <p:oleObj name="think-cell Slide" r:id="rId4" imgW="444" imgH="446" progId="TCLayout.ActiveDocument.1">
                  <p:embed/>
                  <p:pic>
                    <p:nvPicPr>
                      <p:cNvPr id="32" name="Object 31" hidden="1">
                        <a:extLst>
                          <a:ext uri="{FF2B5EF4-FFF2-40B4-BE49-F238E27FC236}">
                            <a16:creationId xmlns:a16="http://schemas.microsoft.com/office/drawing/2014/main" id="{313D409E-3A1B-439C-A0BD-33431A546D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le 7">
            <a:extLst>
              <a:ext uri="{FF2B5EF4-FFF2-40B4-BE49-F238E27FC236}">
                <a16:creationId xmlns:a16="http://schemas.microsoft.com/office/drawing/2014/main" id="{92AB4757-EE50-4E39-B494-DC1D35A30B39}"/>
              </a:ext>
            </a:extLst>
          </p:cNvPr>
          <p:cNvSpPr txBox="1">
            <a:spLocks/>
          </p:cNvSpPr>
          <p:nvPr/>
        </p:nvSpPr>
        <p:spPr>
          <a:xfrm>
            <a:off x="334964" y="518695"/>
            <a:ext cx="11522075" cy="749715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/>
                <a:ea typeface="+mj-ea"/>
                <a:cs typeface="Arial"/>
                <a:sym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Calibri" pitchFamily="34" charset="0"/>
              </a:defRPr>
            </a:lvl5pPr>
            <a:lvl6pPr marL="457145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Calibri" pitchFamily="34" charset="0"/>
              </a:defRPr>
            </a:lvl6pPr>
            <a:lvl7pPr marL="91429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Calibri" pitchFamily="34" charset="0"/>
              </a:defRPr>
            </a:lvl7pPr>
            <a:lvl8pPr marL="1371435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Calibri" pitchFamily="34" charset="0"/>
              </a:defRPr>
            </a:lvl8pPr>
            <a:lvl9pPr marL="1828581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377">
              <a:defRPr/>
            </a:pPr>
            <a:r>
              <a:rPr lang="en-US" kern="0">
                <a:solidFill>
                  <a:srgbClr val="22305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Contents</a:t>
            </a:r>
            <a:endParaRPr lang="en-GB" kern="0">
              <a:solidFill>
                <a:srgbClr val="22305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pic>
        <p:nvPicPr>
          <p:cNvPr id="85" name="Graphic 84">
            <a:extLst>
              <a:ext uri="{FF2B5EF4-FFF2-40B4-BE49-F238E27FC236}">
                <a16:creationId xmlns:a16="http://schemas.microsoft.com/office/drawing/2014/main" id="{7FB01360-F583-42AE-9E6A-8FEA6B032D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57143" y="-213000"/>
            <a:ext cx="2183275" cy="218327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DFBE58ED-B42E-43FA-91D6-A0351FC553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660" y="6456077"/>
            <a:ext cx="776347" cy="262763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88" name="Rectangle 6">
            <a:extLst>
              <a:ext uri="{FF2B5EF4-FFF2-40B4-BE49-F238E27FC236}">
                <a16:creationId xmlns:a16="http://schemas.microsoft.com/office/drawing/2014/main" id="{E05860F8-69D9-40EF-8116-583FB5C37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73329" y="6483572"/>
            <a:ext cx="576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l" defTabSz="914377">
              <a:defRPr/>
            </a:pPr>
            <a:fld id="{EBB7C29E-0FCD-4FC3-8300-95B9CB81B2D3}" type="slidenum">
              <a:rPr lang="en-GB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algn="l" defTabSz="914377">
                <a:defRPr/>
              </a:pPr>
              <a:t>2</a:t>
            </a:fld>
            <a:endParaRPr lang="en-GB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2472A96-0E57-49B6-BF5F-A47DBBF90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418733"/>
            <a:ext cx="11522075" cy="749715"/>
          </a:xfrm>
          <a:prstGeom prst="rect">
            <a:avLst/>
          </a:prstGeom>
        </p:spPr>
        <p:txBody>
          <a:bodyPr vert="horz"/>
          <a:lstStyle/>
          <a:p>
            <a:r>
              <a:rPr lang="en-US" dirty="0">
                <a:ea typeface="Open Sans" panose="020B0606030504020204" pitchFamily="34" charset="0"/>
              </a:rPr>
              <a:t>Contents</a:t>
            </a:r>
            <a:endParaRPr lang="en-GB" dirty="0">
              <a:ea typeface="Open Sans" panose="020B060603050402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BF760F3-081F-4174-B9CC-1315CEE34A11}"/>
              </a:ext>
            </a:extLst>
          </p:cNvPr>
          <p:cNvSpPr/>
          <p:nvPr/>
        </p:nvSpPr>
        <p:spPr>
          <a:xfrm>
            <a:off x="844152" y="1599993"/>
            <a:ext cx="4034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GB" sz="20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Where the money comes from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6FF9E8D-AB22-4A4E-A205-42EC8346300E}"/>
              </a:ext>
            </a:extLst>
          </p:cNvPr>
          <p:cNvSpPr/>
          <p:nvPr/>
        </p:nvSpPr>
        <p:spPr>
          <a:xfrm>
            <a:off x="321272" y="1406570"/>
            <a:ext cx="478016" cy="752599"/>
          </a:xfrm>
          <a:prstGeom prst="rect">
            <a:avLst/>
          </a:prstGeom>
        </p:spPr>
        <p:txBody>
          <a:bodyPr wrap="none" tIns="90000">
            <a:spAutoFit/>
          </a:bodyPr>
          <a:lstStyle/>
          <a:p>
            <a:pPr defTabSz="914377">
              <a:defRPr/>
            </a:pPr>
            <a:r>
              <a:rPr lang="en-GB" sz="4000" b="1">
                <a:solidFill>
                  <a:srgbClr val="FFFFFF">
                    <a:alpha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1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70BF419-72C2-4DA9-86AE-E0DF64F59D60}"/>
              </a:ext>
            </a:extLst>
          </p:cNvPr>
          <p:cNvSpPr/>
          <p:nvPr/>
        </p:nvSpPr>
        <p:spPr>
          <a:xfrm>
            <a:off x="844153" y="2347056"/>
            <a:ext cx="52777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GB" sz="20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How the money flows through the sport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A113AA9-80CB-44FF-9C69-094EC15B74A0}"/>
              </a:ext>
            </a:extLst>
          </p:cNvPr>
          <p:cNvSpPr/>
          <p:nvPr/>
        </p:nvSpPr>
        <p:spPr>
          <a:xfrm>
            <a:off x="321272" y="2154399"/>
            <a:ext cx="478016" cy="752599"/>
          </a:xfrm>
          <a:prstGeom prst="rect">
            <a:avLst/>
          </a:prstGeom>
        </p:spPr>
        <p:txBody>
          <a:bodyPr wrap="none" tIns="90000">
            <a:spAutoFit/>
          </a:bodyPr>
          <a:lstStyle/>
          <a:p>
            <a:pPr defTabSz="914377">
              <a:defRPr/>
            </a:pPr>
            <a:r>
              <a:rPr lang="en-GB" sz="4000" b="1">
                <a:solidFill>
                  <a:srgbClr val="FFFFFF">
                    <a:alpha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2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6D1B2DF2-1CD0-4EE3-807A-CA765BA34A31}"/>
              </a:ext>
            </a:extLst>
          </p:cNvPr>
          <p:cNvCxnSpPr>
            <a:cxnSpLocks/>
          </p:cNvCxnSpPr>
          <p:nvPr/>
        </p:nvCxnSpPr>
        <p:spPr bwMode="auto">
          <a:xfrm>
            <a:off x="366136" y="2112279"/>
            <a:ext cx="8568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B90E6C1-8773-4F86-9080-D94EDCAB3688}"/>
              </a:ext>
            </a:extLst>
          </p:cNvPr>
          <p:cNvCxnSpPr>
            <a:cxnSpLocks/>
          </p:cNvCxnSpPr>
          <p:nvPr/>
        </p:nvCxnSpPr>
        <p:spPr bwMode="auto">
          <a:xfrm>
            <a:off x="366136" y="2859431"/>
            <a:ext cx="8568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16C65281-1D6B-4A87-9368-45D0F593C77D}"/>
              </a:ext>
            </a:extLst>
          </p:cNvPr>
          <p:cNvSpPr/>
          <p:nvPr/>
        </p:nvSpPr>
        <p:spPr>
          <a:xfrm>
            <a:off x="844153" y="3094117"/>
            <a:ext cx="6418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How racing’s finances compare with other sports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FC8A5F-83F6-436F-9451-0DC4E1346956}"/>
              </a:ext>
            </a:extLst>
          </p:cNvPr>
          <p:cNvSpPr/>
          <p:nvPr/>
        </p:nvSpPr>
        <p:spPr>
          <a:xfrm>
            <a:off x="321272" y="2902229"/>
            <a:ext cx="478016" cy="752599"/>
          </a:xfrm>
          <a:prstGeom prst="rect">
            <a:avLst/>
          </a:prstGeom>
        </p:spPr>
        <p:txBody>
          <a:bodyPr wrap="none" tIns="90000">
            <a:spAutoFit/>
          </a:bodyPr>
          <a:lstStyle/>
          <a:p>
            <a:pPr defTabSz="914377">
              <a:defRPr/>
            </a:pPr>
            <a:r>
              <a:rPr lang="en-GB" sz="4000" b="1" dirty="0">
                <a:solidFill>
                  <a:srgbClr val="FFFFFF">
                    <a:alpha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7D99632-B7E8-43AC-9305-51145DD7AB46}"/>
              </a:ext>
            </a:extLst>
          </p:cNvPr>
          <p:cNvSpPr/>
          <p:nvPr/>
        </p:nvSpPr>
        <p:spPr>
          <a:xfrm>
            <a:off x="844152" y="3841180"/>
            <a:ext cx="77633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Financial opportunities and challenges facing British racing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CA1FB78-08CA-4416-B484-8A9838D60DDA}"/>
              </a:ext>
            </a:extLst>
          </p:cNvPr>
          <p:cNvSpPr/>
          <p:nvPr/>
        </p:nvSpPr>
        <p:spPr>
          <a:xfrm>
            <a:off x="321272" y="3650058"/>
            <a:ext cx="478016" cy="752599"/>
          </a:xfrm>
          <a:prstGeom prst="rect">
            <a:avLst/>
          </a:prstGeom>
        </p:spPr>
        <p:txBody>
          <a:bodyPr wrap="none" tIns="90000">
            <a:spAutoFit/>
          </a:bodyPr>
          <a:lstStyle/>
          <a:p>
            <a:pPr defTabSz="914377">
              <a:defRPr/>
            </a:pPr>
            <a:r>
              <a:rPr lang="en-GB" sz="4000" b="1" dirty="0">
                <a:solidFill>
                  <a:srgbClr val="FFFFFF">
                    <a:alpha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4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5DA2713-F2F8-4941-BDC8-ECFF70C52F91}"/>
              </a:ext>
            </a:extLst>
          </p:cNvPr>
          <p:cNvCxnSpPr>
            <a:cxnSpLocks/>
          </p:cNvCxnSpPr>
          <p:nvPr/>
        </p:nvCxnSpPr>
        <p:spPr bwMode="auto">
          <a:xfrm>
            <a:off x="366136" y="3606584"/>
            <a:ext cx="8568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E99126F-001A-428F-819E-6BF05DB3CF73}"/>
              </a:ext>
            </a:extLst>
          </p:cNvPr>
          <p:cNvCxnSpPr>
            <a:cxnSpLocks/>
          </p:cNvCxnSpPr>
          <p:nvPr/>
        </p:nvCxnSpPr>
        <p:spPr bwMode="auto">
          <a:xfrm>
            <a:off x="366136" y="4353737"/>
            <a:ext cx="8568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6747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B3065EF-D779-277E-B4F2-6CE6163F23C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30298141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B3065EF-D779-277E-B4F2-6CE6163F23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010047F-0F12-79A0-D25E-C39F4828ED25}"/>
              </a:ext>
            </a:extLst>
          </p:cNvPr>
          <p:cNvSpPr txBox="1">
            <a:spLocks/>
          </p:cNvSpPr>
          <p:nvPr/>
        </p:nvSpPr>
        <p:spPr bwMode="auto">
          <a:xfrm>
            <a:off x="8309973" y="4768390"/>
            <a:ext cx="284863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145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29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435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581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5726" algn="l" defTabSz="91429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2871" algn="l" defTabSz="91429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016" algn="l" defTabSz="91429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161" algn="l" defTabSz="91429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ts val="0"/>
              </a:spcBef>
              <a:buClr>
                <a:srgbClr val="223053"/>
              </a:buClr>
            </a:pPr>
            <a:r>
              <a:rPr lang="en-GB" sz="1400" b="1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Peter Hawkings </a:t>
            </a:r>
          </a:p>
          <a:p>
            <a:pPr algn="ctr">
              <a:spcBef>
                <a:spcPts val="0"/>
              </a:spcBef>
              <a:buClr>
                <a:srgbClr val="223053"/>
              </a:buClr>
            </a:pPr>
            <a:r>
              <a:rPr lang="en-GB" sz="1400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Head of Sports Investments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02F3AF-4E06-7D2E-20B2-71439B5F51C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029" r="12258"/>
          <a:stretch/>
        </p:blipFill>
        <p:spPr>
          <a:xfrm>
            <a:off x="8229670" y="1531849"/>
            <a:ext cx="2848639" cy="29788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8A3180-7FCF-05D7-E36D-CAB706C066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487" y="1640857"/>
            <a:ext cx="5820767" cy="19811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338F24-AE1D-078D-BC93-0B10349C0F80}"/>
              </a:ext>
            </a:extLst>
          </p:cNvPr>
          <p:cNvSpPr txBox="1"/>
          <p:nvPr/>
        </p:nvSpPr>
        <p:spPr bwMode="auto">
          <a:xfrm>
            <a:off x="1033391" y="3802359"/>
            <a:ext cx="539496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2000" kern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THE GLOBAL STRATEGY CONSULTANCY 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2800" kern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DEDICATED TO SPORT AND PHYSICAL ACTIVITY </a:t>
            </a:r>
            <a:endParaRPr lang="en-GB" sz="2800" kern="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96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B3065EF-D779-277E-B4F2-6CE6163F23C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04193937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4" imgW="592" imgH="595" progId="TCLayout.ActiveDocument.1">
                  <p:embed/>
                </p:oleObj>
              </mc:Choice>
              <mc:Fallback>
                <p:oleObj name="think-cell Slide" r:id="rId24" imgW="592" imgH="595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B3065EF-D779-277E-B4F2-6CE6163F23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2DE5B4-04A3-4CD7-81B6-39F53212E9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ea typeface="Open Sans" panose="020B0606030504020204" pitchFamily="34" charset="0"/>
              </a:rPr>
              <a:t>Source: Portas analysis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4AC9E8-659E-4ACA-A905-C4FC14E7F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>
                <a:ea typeface="Open Sans" panose="020B0606030504020204" pitchFamily="34" charset="0"/>
              </a:rPr>
              <a:t>Today there are 6 primary sources of money into racing</a:t>
            </a:r>
          </a:p>
        </p:txBody>
      </p:sp>
      <p:cxnSp>
        <p:nvCxnSpPr>
          <p:cNvPr id="96" name="AutoShape 249">
            <a:extLst>
              <a:ext uri="{FF2B5EF4-FFF2-40B4-BE49-F238E27FC236}">
                <a16:creationId xmlns:a16="http://schemas.microsoft.com/office/drawing/2014/main" id="{8E8E2D5B-1911-5F0F-C8DE-6699232AFAD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2263" y="1709639"/>
            <a:ext cx="1141546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23315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7" name="Rectangle 8">
            <a:extLst>
              <a:ext uri="{FF2B5EF4-FFF2-40B4-BE49-F238E27FC236}">
                <a16:creationId xmlns:a16="http://schemas.microsoft.com/office/drawing/2014/main" id="{F9BBDD59-6FFC-97E9-6ECA-01C10D2B0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696" y="1173003"/>
            <a:ext cx="610722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787400" eaLnBrk="0" hangingPunct="0"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1pPr>
            <a:lvl2pPr marL="742950" indent="-285750" defTabSz="787400" eaLnBrk="0" hangingPunct="0"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2pPr>
            <a:lvl3pPr marL="1143000" indent="-228600" defTabSz="787400" eaLnBrk="0" hangingPunct="0"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3pPr>
            <a:lvl4pPr marL="1600200" indent="-228600" defTabSz="787400" eaLnBrk="0" hangingPunct="0"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4pPr>
            <a:lvl5pPr marL="2057400" indent="-228600" defTabSz="787400" eaLnBrk="0" hangingPunct="0"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5pPr>
            <a:lvl6pPr marL="25146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6pPr>
            <a:lvl7pPr marL="29718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7pPr>
            <a:lvl8pPr marL="34290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8pPr>
            <a:lvl9pPr marL="38862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9pPr>
          </a:lstStyle>
          <a:p>
            <a:pPr eaLnBrk="1" hangingPunct="1">
              <a:spcAft>
                <a:spcPts val="0"/>
              </a:spcAft>
              <a:buSzPct val="120000"/>
            </a:pPr>
            <a:r>
              <a:rPr lang="en-GB" altLang="zh-CN" sz="14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Financial inflows into racing, 2019</a:t>
            </a:r>
          </a:p>
          <a:p>
            <a:pPr eaLnBrk="1" hangingPunct="1">
              <a:spcAft>
                <a:spcPts val="0"/>
              </a:spcAft>
              <a:buSzPct val="120000"/>
            </a:pPr>
            <a:r>
              <a:rPr lang="en-GB" altLang="zh-CN" sz="1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£’m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1C2454FD-BBF3-71C5-B4EA-AE52C4F7B7FA}"/>
              </a:ext>
            </a:extLst>
          </p:cNvPr>
          <p:cNvSpPr/>
          <p:nvPr/>
        </p:nvSpPr>
        <p:spPr>
          <a:xfrm>
            <a:off x="368587" y="5018268"/>
            <a:ext cx="1487404" cy="1118843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altLang="en-US" sz="2133" b="1" kern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Owner gross expenditure</a:t>
            </a:r>
            <a:endParaRPr lang="en-GB" sz="2133" b="1" dirty="0">
              <a:solidFill>
                <a:schemeClr val="tx2"/>
              </a:solidFill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687F0A83-3B74-9BFE-68BF-95D5BC76213C}"/>
              </a:ext>
            </a:extLst>
          </p:cNvPr>
          <p:cNvSpPr/>
          <p:nvPr/>
        </p:nvSpPr>
        <p:spPr>
          <a:xfrm>
            <a:off x="4337052" y="5018268"/>
            <a:ext cx="1488017" cy="1118843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AC1CFEAC-D3F8-41CD-99F9-5F89194E640C}" type="datetime'Betting'' indus''try expenditure (media rights &amp; ''le''''vy)'">
              <a:rPr lang="en-GB" altLang="en-US" sz="2133" b="1" ker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algn="ctr"/>
              <a:t>Betting industry expenditure (media rights &amp; levy)</a:t>
            </a:fld>
            <a:endParaRPr lang="en-GB" sz="2133" b="1" err="1">
              <a:solidFill>
                <a:schemeClr val="tx2"/>
              </a:solidFill>
            </a:endParaRP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184BD5D3-1394-48BA-DFE8-78023F9EEF19}"/>
              </a:ext>
            </a:extLst>
          </p:cNvPr>
          <p:cNvSpPr/>
          <p:nvPr/>
        </p:nvSpPr>
        <p:spPr>
          <a:xfrm>
            <a:off x="10114795" y="5018268"/>
            <a:ext cx="1487404" cy="1118843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en-US" sz="2133" b="1" kern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TV broadcast</a:t>
            </a:r>
            <a:endParaRPr lang="en-GB" sz="2133" b="1" dirty="0">
              <a:solidFill>
                <a:schemeClr val="tx2"/>
              </a:solidFill>
            </a:endParaRPr>
          </a:p>
        </p:txBody>
      </p:sp>
      <p:pic>
        <p:nvPicPr>
          <p:cNvPr id="326" name="Graphic 325">
            <a:extLst>
              <a:ext uri="{FF2B5EF4-FFF2-40B4-BE49-F238E27FC236}">
                <a16:creationId xmlns:a16="http://schemas.microsoft.com/office/drawing/2014/main" id="{1E70FDC0-72E0-627E-3265-B9D7A51F9F80}"/>
              </a:ext>
            </a:extLst>
          </p:cNvPr>
          <p:cNvPicPr>
            <a:picLocks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566889" y="1853083"/>
            <a:ext cx="583220" cy="583220"/>
          </a:xfrm>
          <a:prstGeom prst="rect">
            <a:avLst/>
          </a:prstGeom>
        </p:spPr>
      </p:pic>
      <p:pic>
        <p:nvPicPr>
          <p:cNvPr id="21" name="Graphic 20" descr="Money outline">
            <a:extLst>
              <a:ext uri="{FF2B5EF4-FFF2-40B4-BE49-F238E27FC236}">
                <a16:creationId xmlns:a16="http://schemas.microsoft.com/office/drawing/2014/main" id="{6C69C602-0A55-4207-715A-281F6D59ED6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796367" y="1859155"/>
            <a:ext cx="571500" cy="571500"/>
          </a:xfrm>
          <a:prstGeom prst="rect">
            <a:avLst/>
          </a:prstGeom>
        </p:spPr>
      </p:pic>
      <p:graphicFrame>
        <p:nvGraphicFramePr>
          <p:cNvPr id="105" name="Chart 104">
            <a:extLst>
              <a:ext uri="{FF2B5EF4-FFF2-40B4-BE49-F238E27FC236}">
                <a16:creationId xmlns:a16="http://schemas.microsoft.com/office/drawing/2014/main" id="{FD39168E-B3BD-F28F-FBD0-328B0924CA06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75792012"/>
              </p:ext>
            </p:extLst>
          </p:nvPr>
        </p:nvGraphicFramePr>
        <p:xfrm>
          <a:off x="9859433" y="2584452"/>
          <a:ext cx="2000251" cy="2000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BB337C-C712-840C-0915-15F78A91C6C2}"/>
              </a:ext>
            </a:extLst>
          </p:cNvPr>
          <p:cNvCxnSpPr/>
          <p:nvPr>
            <p:custDataLst>
              <p:tags r:id="rId3"/>
            </p:custDataLst>
          </p:nvPr>
        </p:nvCxnSpPr>
        <p:spPr bwMode="white">
          <a:xfrm>
            <a:off x="11190816" y="4059767"/>
            <a:ext cx="177800" cy="25400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66FC8240-7B98-2E74-7BA9-F99DFB910784}"/>
              </a:ext>
            </a:extLst>
          </p:cNvPr>
          <p:cNvCxnSpPr/>
          <p:nvPr>
            <p:custDataLst>
              <p:tags r:id="rId4"/>
            </p:custDataLst>
          </p:nvPr>
        </p:nvCxnSpPr>
        <p:spPr bwMode="white">
          <a:xfrm flipV="1">
            <a:off x="10860617" y="2692401"/>
            <a:ext cx="0" cy="311151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6" name="Chart 105">
            <a:extLst>
              <a:ext uri="{FF2B5EF4-FFF2-40B4-BE49-F238E27FC236}">
                <a16:creationId xmlns:a16="http://schemas.microsoft.com/office/drawing/2014/main" id="{A57D95E4-5B82-9073-D282-7DDE093ADE49}"/>
              </a:ext>
            </a:extLst>
          </p:cNvPr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19250438"/>
              </p:ext>
            </p:extLst>
          </p:nvPr>
        </p:nvGraphicFramePr>
        <p:xfrm>
          <a:off x="7943852" y="2584452"/>
          <a:ext cx="2000249" cy="2000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E5AF100E-C8BE-3C8A-8E1C-DA20A03038EA}"/>
              </a:ext>
            </a:extLst>
          </p:cNvPr>
          <p:cNvCxnSpPr/>
          <p:nvPr>
            <p:custDataLst>
              <p:tags r:id="rId6"/>
            </p:custDataLst>
          </p:nvPr>
        </p:nvCxnSpPr>
        <p:spPr bwMode="white">
          <a:xfrm flipV="1">
            <a:off x="8945033" y="2692401"/>
            <a:ext cx="0" cy="311151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EC8AD7F2-F46E-B5A5-05D5-799DD58C5477}"/>
              </a:ext>
            </a:extLst>
          </p:cNvPr>
          <p:cNvCxnSpPr/>
          <p:nvPr>
            <p:custDataLst>
              <p:tags r:id="rId7"/>
            </p:custDataLst>
          </p:nvPr>
        </p:nvCxnSpPr>
        <p:spPr bwMode="white">
          <a:xfrm>
            <a:off x="9275233" y="4059767"/>
            <a:ext cx="177800" cy="25400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23" name="Chart 122">
            <a:extLst>
              <a:ext uri="{FF2B5EF4-FFF2-40B4-BE49-F238E27FC236}">
                <a16:creationId xmlns:a16="http://schemas.microsoft.com/office/drawing/2014/main" id="{39937131-A701-5F30-93AC-2F0907A4432C}"/>
              </a:ext>
            </a:extLst>
          </p:cNvPr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269900302"/>
              </p:ext>
            </p:extLst>
          </p:nvPr>
        </p:nvGraphicFramePr>
        <p:xfrm>
          <a:off x="4097867" y="2582334"/>
          <a:ext cx="2002367" cy="2002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DD84F629-9EE5-4E05-C514-13E52D53C033}"/>
              </a:ext>
            </a:extLst>
          </p:cNvPr>
          <p:cNvCxnSpPr/>
          <p:nvPr>
            <p:custDataLst>
              <p:tags r:id="rId9"/>
            </p:custDataLst>
          </p:nvPr>
        </p:nvCxnSpPr>
        <p:spPr bwMode="white">
          <a:xfrm flipV="1">
            <a:off x="5099051" y="2692401"/>
            <a:ext cx="0" cy="311151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3E7559EE-4AE9-EE60-3B5E-4CA5CC4A4C26}"/>
              </a:ext>
            </a:extLst>
          </p:cNvPr>
          <p:cNvCxnSpPr/>
          <p:nvPr>
            <p:custDataLst>
              <p:tags r:id="rId10"/>
            </p:custDataLst>
          </p:nvPr>
        </p:nvCxnSpPr>
        <p:spPr bwMode="white">
          <a:xfrm>
            <a:off x="5431367" y="4059765"/>
            <a:ext cx="177800" cy="25400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5D0E79-9899-5CCF-1250-BDBCC74C4B5F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 bwMode="white">
          <a:xfrm flipH="1" flipV="1">
            <a:off x="4237567" y="3352801"/>
            <a:ext cx="300567" cy="80433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00C9A5-5AD5-2CE9-B4E8-D48533C2A096}"/>
              </a:ext>
            </a:extLst>
          </p:cNvPr>
          <p:cNvCxnSpPr/>
          <p:nvPr>
            <p:custDataLst>
              <p:tags r:id="rId12"/>
            </p:custDataLst>
          </p:nvPr>
        </p:nvCxnSpPr>
        <p:spPr bwMode="white">
          <a:xfrm flipH="1">
            <a:off x="4483101" y="4002619"/>
            <a:ext cx="215900" cy="224367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8" name="Chart 107">
            <a:extLst>
              <a:ext uri="{FF2B5EF4-FFF2-40B4-BE49-F238E27FC236}">
                <a16:creationId xmlns:a16="http://schemas.microsoft.com/office/drawing/2014/main" id="{D6ACF9CC-76D9-6251-3379-02CFF7A01773}"/>
              </a:ext>
            </a:extLst>
          </p:cNvPr>
          <p:cNvGraphicFramePr/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077971431"/>
              </p:ext>
            </p:extLst>
          </p:nvPr>
        </p:nvGraphicFramePr>
        <p:xfrm>
          <a:off x="2194985" y="2584452"/>
          <a:ext cx="2000249" cy="2000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3"/>
          </a:graphicData>
        </a:graphic>
      </p:graphicFrame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CF91E7CA-241B-C135-71D2-9A454FCD449A}"/>
              </a:ext>
            </a:extLst>
          </p:cNvPr>
          <p:cNvCxnSpPr/>
          <p:nvPr>
            <p:custDataLst>
              <p:tags r:id="rId14"/>
            </p:custDataLst>
          </p:nvPr>
        </p:nvCxnSpPr>
        <p:spPr bwMode="white">
          <a:xfrm flipV="1">
            <a:off x="3196167" y="2692401"/>
            <a:ext cx="0" cy="311151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542C777A-D001-354D-8BE0-38024C187987}"/>
              </a:ext>
            </a:extLst>
          </p:cNvPr>
          <p:cNvCxnSpPr/>
          <p:nvPr>
            <p:custDataLst>
              <p:tags r:id="rId15"/>
            </p:custDataLst>
          </p:nvPr>
        </p:nvCxnSpPr>
        <p:spPr bwMode="white">
          <a:xfrm>
            <a:off x="3526367" y="4059767"/>
            <a:ext cx="177800" cy="25400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9" name="Chart 108">
            <a:extLst>
              <a:ext uri="{FF2B5EF4-FFF2-40B4-BE49-F238E27FC236}">
                <a16:creationId xmlns:a16="http://schemas.microsoft.com/office/drawing/2014/main" id="{D6DA885F-DAAE-86D0-64E7-FB85552BA0B6}"/>
              </a:ext>
            </a:extLst>
          </p:cNvPr>
          <p:cNvGraphicFramePr/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4167738612"/>
              </p:ext>
            </p:extLst>
          </p:nvPr>
        </p:nvGraphicFramePr>
        <p:xfrm>
          <a:off x="251885" y="2584452"/>
          <a:ext cx="2000249" cy="2000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4"/>
          </a:graphicData>
        </a:graphic>
      </p:graphicFrame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372CF754-4773-6E3C-E86F-975FBBA24167}"/>
              </a:ext>
            </a:extLst>
          </p:cNvPr>
          <p:cNvCxnSpPr/>
          <p:nvPr>
            <p:custDataLst>
              <p:tags r:id="rId17"/>
            </p:custDataLst>
          </p:nvPr>
        </p:nvCxnSpPr>
        <p:spPr bwMode="white">
          <a:xfrm flipV="1">
            <a:off x="1253067" y="2692401"/>
            <a:ext cx="0" cy="311151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440661DC-977A-54B4-6AEC-D7E7B61C448F}"/>
              </a:ext>
            </a:extLst>
          </p:cNvPr>
          <p:cNvCxnSpPr/>
          <p:nvPr>
            <p:custDataLst>
              <p:tags r:id="rId18"/>
            </p:custDataLst>
          </p:nvPr>
        </p:nvCxnSpPr>
        <p:spPr bwMode="white">
          <a:xfrm>
            <a:off x="1583267" y="4059767"/>
            <a:ext cx="177800" cy="25400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126CBF8-4C78-DCA1-DD56-7BEA37AD9490}"/>
              </a:ext>
            </a:extLst>
          </p:cNvPr>
          <p:cNvSpPr/>
          <p:nvPr/>
        </p:nvSpPr>
        <p:spPr>
          <a:xfrm>
            <a:off x="636791" y="2967567"/>
            <a:ext cx="1219200" cy="12192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267" b="1">
                <a:solidFill>
                  <a:srgbClr val="223053"/>
                </a:solidFill>
              </a:rPr>
              <a:t>621</a:t>
            </a:r>
          </a:p>
        </p:txBody>
      </p:sp>
      <p:sp>
        <p:nvSpPr>
          <p:cNvPr id="553" name="Rectangle 552">
            <a:extLst>
              <a:ext uri="{FF2B5EF4-FFF2-40B4-BE49-F238E27FC236}">
                <a16:creationId xmlns:a16="http://schemas.microsoft.com/office/drawing/2014/main" id="{BE504DA5-1C96-4618-5137-46CDE8359BEA}"/>
              </a:ext>
            </a:extLst>
          </p:cNvPr>
          <p:cNvSpPr/>
          <p:nvPr/>
        </p:nvSpPr>
        <p:spPr>
          <a:xfrm>
            <a:off x="2557997" y="2967567"/>
            <a:ext cx="1219200" cy="12192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267" b="1">
                <a:solidFill>
                  <a:srgbClr val="223053"/>
                </a:solidFill>
              </a:rPr>
              <a:t>337</a:t>
            </a:r>
          </a:p>
        </p:txBody>
      </p:sp>
      <p:sp>
        <p:nvSpPr>
          <p:cNvPr id="555" name="Rectangle 554">
            <a:extLst>
              <a:ext uri="{FF2B5EF4-FFF2-40B4-BE49-F238E27FC236}">
                <a16:creationId xmlns:a16="http://schemas.microsoft.com/office/drawing/2014/main" id="{BD864CB4-19C1-4188-22FA-C757D86AF3F8}"/>
              </a:ext>
            </a:extLst>
          </p:cNvPr>
          <p:cNvSpPr/>
          <p:nvPr/>
        </p:nvSpPr>
        <p:spPr>
          <a:xfrm>
            <a:off x="4472517" y="2967567"/>
            <a:ext cx="1219200" cy="12192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267" b="1">
                <a:solidFill>
                  <a:srgbClr val="223053"/>
                </a:solidFill>
              </a:rPr>
              <a:t>262</a:t>
            </a:r>
          </a:p>
        </p:txBody>
      </p:sp>
      <p:sp>
        <p:nvSpPr>
          <p:cNvPr id="556" name="Rectangle 555">
            <a:extLst>
              <a:ext uri="{FF2B5EF4-FFF2-40B4-BE49-F238E27FC236}">
                <a16:creationId xmlns:a16="http://schemas.microsoft.com/office/drawing/2014/main" id="{286E9056-AF9D-A7D2-6593-918A4BA1CE1B}"/>
              </a:ext>
            </a:extLst>
          </p:cNvPr>
          <p:cNvSpPr/>
          <p:nvPr/>
        </p:nvSpPr>
        <p:spPr>
          <a:xfrm>
            <a:off x="8321616" y="2967567"/>
            <a:ext cx="1219200" cy="12192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267" b="1">
                <a:solidFill>
                  <a:srgbClr val="223053"/>
                </a:solidFill>
              </a:rPr>
              <a:t>56</a:t>
            </a:r>
          </a:p>
        </p:txBody>
      </p:sp>
      <p:sp>
        <p:nvSpPr>
          <p:cNvPr id="557" name="Rectangle 556">
            <a:extLst>
              <a:ext uri="{FF2B5EF4-FFF2-40B4-BE49-F238E27FC236}">
                <a16:creationId xmlns:a16="http://schemas.microsoft.com/office/drawing/2014/main" id="{31A644CB-88BD-2D0D-6116-0CB5FD302113}"/>
              </a:ext>
            </a:extLst>
          </p:cNvPr>
          <p:cNvSpPr/>
          <p:nvPr/>
        </p:nvSpPr>
        <p:spPr>
          <a:xfrm>
            <a:off x="10248899" y="2967567"/>
            <a:ext cx="1219200" cy="12192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267" b="1">
                <a:solidFill>
                  <a:srgbClr val="223053"/>
                </a:solidFill>
              </a:rPr>
              <a:t>8</a:t>
            </a:r>
          </a:p>
        </p:txBody>
      </p:sp>
      <p:cxnSp>
        <p:nvCxnSpPr>
          <p:cNvPr id="578" name="Straight Connector 577">
            <a:extLst>
              <a:ext uri="{FF2B5EF4-FFF2-40B4-BE49-F238E27FC236}">
                <a16:creationId xmlns:a16="http://schemas.microsoft.com/office/drawing/2014/main" id="{EAF52632-7DFA-8563-3C07-6C97B944DBB2}"/>
              </a:ext>
            </a:extLst>
          </p:cNvPr>
          <p:cNvCxnSpPr>
            <a:cxnSpLocks/>
          </p:cNvCxnSpPr>
          <p:nvPr/>
        </p:nvCxnSpPr>
        <p:spPr bwMode="auto">
          <a:xfrm>
            <a:off x="2423895" y="4849616"/>
            <a:ext cx="1487404" cy="0"/>
          </a:xfrm>
          <a:prstGeom prst="line">
            <a:avLst/>
          </a:prstGeom>
          <a:solidFill>
            <a:schemeClr val="accent1"/>
          </a:solidFill>
          <a:ln w="34925" cap="rnd" cmpd="sng" algn="ctr">
            <a:solidFill>
              <a:srgbClr val="BEDA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0" name="Straight Connector 579">
            <a:extLst>
              <a:ext uri="{FF2B5EF4-FFF2-40B4-BE49-F238E27FC236}">
                <a16:creationId xmlns:a16="http://schemas.microsoft.com/office/drawing/2014/main" id="{A6B6B95C-9D3D-03BA-37DB-DE4DAF351FA6}"/>
              </a:ext>
            </a:extLst>
          </p:cNvPr>
          <p:cNvCxnSpPr>
            <a:cxnSpLocks/>
          </p:cNvCxnSpPr>
          <p:nvPr/>
        </p:nvCxnSpPr>
        <p:spPr bwMode="auto">
          <a:xfrm>
            <a:off x="4337052" y="4849616"/>
            <a:ext cx="1488017" cy="0"/>
          </a:xfrm>
          <a:prstGeom prst="line">
            <a:avLst/>
          </a:prstGeom>
          <a:solidFill>
            <a:schemeClr val="accent1"/>
          </a:solidFill>
          <a:ln w="34925" cap="rnd" cmpd="sng" algn="ctr">
            <a:solidFill>
              <a:srgbClr val="9097A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1" name="Straight Connector 580">
            <a:extLst>
              <a:ext uri="{FF2B5EF4-FFF2-40B4-BE49-F238E27FC236}">
                <a16:creationId xmlns:a16="http://schemas.microsoft.com/office/drawing/2014/main" id="{AACA6354-97A6-9B37-E25C-EBCA6B8D69B7}"/>
              </a:ext>
            </a:extLst>
          </p:cNvPr>
          <p:cNvCxnSpPr>
            <a:cxnSpLocks/>
          </p:cNvCxnSpPr>
          <p:nvPr/>
        </p:nvCxnSpPr>
        <p:spPr bwMode="auto">
          <a:xfrm>
            <a:off x="8187515" y="4849616"/>
            <a:ext cx="1487404" cy="0"/>
          </a:xfrm>
          <a:prstGeom prst="line">
            <a:avLst/>
          </a:prstGeom>
          <a:solidFill>
            <a:schemeClr val="accent1"/>
          </a:solidFill>
          <a:ln w="34925" cap="rnd" cmpd="sng" algn="ctr">
            <a:solidFill>
              <a:srgbClr val="1D537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2" name="Straight Connector 581">
            <a:extLst>
              <a:ext uri="{FF2B5EF4-FFF2-40B4-BE49-F238E27FC236}">
                <a16:creationId xmlns:a16="http://schemas.microsoft.com/office/drawing/2014/main" id="{D83E9258-764B-99B0-940E-5D43F673E258}"/>
              </a:ext>
            </a:extLst>
          </p:cNvPr>
          <p:cNvCxnSpPr>
            <a:cxnSpLocks/>
          </p:cNvCxnSpPr>
          <p:nvPr/>
        </p:nvCxnSpPr>
        <p:spPr bwMode="auto">
          <a:xfrm>
            <a:off x="10114797" y="4849616"/>
            <a:ext cx="1487404" cy="0"/>
          </a:xfrm>
          <a:prstGeom prst="line">
            <a:avLst/>
          </a:prstGeom>
          <a:solidFill>
            <a:schemeClr val="accent1"/>
          </a:solidFill>
          <a:ln w="34925" cap="rnd" cmpd="sng" algn="ctr">
            <a:solidFill>
              <a:srgbClr val="5874B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" name="Graphic 25" descr="Handshake with solid fill">
            <a:extLst>
              <a:ext uri="{FF2B5EF4-FFF2-40B4-BE49-F238E27FC236}">
                <a16:creationId xmlns:a16="http://schemas.microsoft.com/office/drawing/2014/main" id="{76DE5A2A-E4A7-F0D9-2C6E-8E5A0C3C2350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8645679" y="1859155"/>
            <a:ext cx="571077" cy="571077"/>
          </a:xfrm>
          <a:prstGeom prst="rect">
            <a:avLst/>
          </a:prstGeom>
        </p:spPr>
      </p:pic>
      <p:pic>
        <p:nvPicPr>
          <p:cNvPr id="36" name="Graphic 35" descr="Horse with solid fill">
            <a:extLst>
              <a:ext uri="{FF2B5EF4-FFF2-40B4-BE49-F238E27FC236}">
                <a16:creationId xmlns:a16="http://schemas.microsoft.com/office/drawing/2014/main" id="{4F6765C2-DD2B-28AE-4CC0-805DDD61791F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2882059" y="1859155"/>
            <a:ext cx="571077" cy="571077"/>
          </a:xfrm>
          <a:prstGeom prst="rect">
            <a:avLst/>
          </a:prstGeom>
        </p:spPr>
      </p:pic>
      <p:pic>
        <p:nvPicPr>
          <p:cNvPr id="28" name="Graphic 27" descr="User with solid fill">
            <a:extLst>
              <a:ext uri="{FF2B5EF4-FFF2-40B4-BE49-F238E27FC236}">
                <a16:creationId xmlns:a16="http://schemas.microsoft.com/office/drawing/2014/main" id="{57EE124F-EC08-0682-D1C1-3AA47E34D17A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60852" y="1859155"/>
            <a:ext cx="571077" cy="571077"/>
          </a:xfrm>
          <a:prstGeom prst="rect">
            <a:avLst/>
          </a:prstGeom>
        </p:spPr>
      </p:pic>
      <p:sp>
        <p:nvSpPr>
          <p:cNvPr id="589" name="Rectangle 588">
            <a:extLst>
              <a:ext uri="{FF2B5EF4-FFF2-40B4-BE49-F238E27FC236}">
                <a16:creationId xmlns:a16="http://schemas.microsoft.com/office/drawing/2014/main" id="{DD187A00-BFA2-ED8F-2397-0180C6976236}"/>
              </a:ext>
            </a:extLst>
          </p:cNvPr>
          <p:cNvSpPr/>
          <p:nvPr/>
        </p:nvSpPr>
        <p:spPr>
          <a:xfrm>
            <a:off x="8187515" y="5018268"/>
            <a:ext cx="1487404" cy="1118843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en-US" sz="2133" b="1" kern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Sponsorship</a:t>
            </a:r>
            <a:endParaRPr lang="en-GB" sz="2133" b="1" dirty="0">
              <a:solidFill>
                <a:schemeClr val="tx2"/>
              </a:solidFill>
            </a:endParaRPr>
          </a:p>
        </p:txBody>
      </p:sp>
      <p:cxnSp>
        <p:nvCxnSpPr>
          <p:cNvPr id="597" name="Straight Connector 596">
            <a:extLst>
              <a:ext uri="{FF2B5EF4-FFF2-40B4-BE49-F238E27FC236}">
                <a16:creationId xmlns:a16="http://schemas.microsoft.com/office/drawing/2014/main" id="{F2A8F184-277F-990A-C997-134E148E85D9}"/>
              </a:ext>
            </a:extLst>
          </p:cNvPr>
          <p:cNvCxnSpPr>
            <a:cxnSpLocks/>
          </p:cNvCxnSpPr>
          <p:nvPr/>
        </p:nvCxnSpPr>
        <p:spPr bwMode="auto">
          <a:xfrm>
            <a:off x="368587" y="4849616"/>
            <a:ext cx="1487404" cy="0"/>
          </a:xfrm>
          <a:prstGeom prst="line">
            <a:avLst/>
          </a:prstGeom>
          <a:solidFill>
            <a:schemeClr val="accent1"/>
          </a:solidFill>
          <a:ln w="349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8" name="Rectangle 597">
            <a:extLst>
              <a:ext uri="{FF2B5EF4-FFF2-40B4-BE49-F238E27FC236}">
                <a16:creationId xmlns:a16="http://schemas.microsoft.com/office/drawing/2014/main" id="{6BE915EF-373C-A73B-39E2-A7767266DB95}"/>
              </a:ext>
            </a:extLst>
          </p:cNvPr>
          <p:cNvSpPr/>
          <p:nvPr/>
        </p:nvSpPr>
        <p:spPr>
          <a:xfrm>
            <a:off x="2423897" y="5018268"/>
            <a:ext cx="1487404" cy="1118843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altLang="en-US" sz="2133" b="1" kern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Breeder gross expenditure</a:t>
            </a:r>
            <a:endParaRPr lang="en-GB" sz="2133" b="1" dirty="0">
              <a:solidFill>
                <a:schemeClr val="tx2"/>
              </a:solidFill>
            </a:endParaRPr>
          </a:p>
        </p:txBody>
      </p:sp>
      <p:sp>
        <p:nvSpPr>
          <p:cNvPr id="349" name="Rectangle 348">
            <a:extLst>
              <a:ext uri="{FF2B5EF4-FFF2-40B4-BE49-F238E27FC236}">
                <a16:creationId xmlns:a16="http://schemas.microsoft.com/office/drawing/2014/main" id="{7D176229-D497-97C4-793A-2A5459019852}"/>
              </a:ext>
            </a:extLst>
          </p:cNvPr>
          <p:cNvSpPr/>
          <p:nvPr/>
        </p:nvSpPr>
        <p:spPr>
          <a:xfrm>
            <a:off x="6252634" y="5018268"/>
            <a:ext cx="1488017" cy="1118843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altLang="en-US" sz="2133" b="1" kern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Racegoer expenditure</a:t>
            </a:r>
            <a:endParaRPr lang="en-GB" sz="2133" b="1" dirty="0">
              <a:solidFill>
                <a:schemeClr val="tx2"/>
              </a:solidFill>
            </a:endParaRPr>
          </a:p>
        </p:txBody>
      </p:sp>
      <p:pic>
        <p:nvPicPr>
          <p:cNvPr id="350" name="Graphic 349">
            <a:extLst>
              <a:ext uri="{FF2B5EF4-FFF2-40B4-BE49-F238E27FC236}">
                <a16:creationId xmlns:a16="http://schemas.microsoft.com/office/drawing/2014/main" id="{69D75FED-6298-9B84-FDB2-208562BAEDF3}"/>
              </a:ext>
            </a:extLst>
          </p:cNvPr>
          <p:cNvPicPr>
            <a:picLocks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6709834" y="1859155"/>
            <a:ext cx="571500" cy="571077"/>
          </a:xfrm>
          <a:prstGeom prst="rect">
            <a:avLst/>
          </a:prstGeom>
        </p:spPr>
      </p:pic>
      <p:graphicFrame>
        <p:nvGraphicFramePr>
          <p:cNvPr id="122" name="Chart 121">
            <a:extLst>
              <a:ext uri="{FF2B5EF4-FFF2-40B4-BE49-F238E27FC236}">
                <a16:creationId xmlns:a16="http://schemas.microsoft.com/office/drawing/2014/main" id="{1A381081-A7CE-8BD3-A54E-DD31740FAA16}"/>
              </a:ext>
            </a:extLst>
          </p:cNvPr>
          <p:cNvGraphicFramePr/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2241700028"/>
              </p:ext>
            </p:extLst>
          </p:nvPr>
        </p:nvGraphicFramePr>
        <p:xfrm>
          <a:off x="6021918" y="2590800"/>
          <a:ext cx="1915583" cy="1915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3"/>
          </a:graphicData>
        </a:graphic>
      </p:graphicFrame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71F3FED7-9D33-84FC-3385-9D5893BEE567}"/>
              </a:ext>
            </a:extLst>
          </p:cNvPr>
          <p:cNvCxnSpPr/>
          <p:nvPr>
            <p:custDataLst>
              <p:tags r:id="rId20"/>
            </p:custDataLst>
          </p:nvPr>
        </p:nvCxnSpPr>
        <p:spPr bwMode="white">
          <a:xfrm flipV="1">
            <a:off x="6980767" y="2698751"/>
            <a:ext cx="0" cy="296333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792E80A4-DEEB-73FA-1D08-9CF2124E4EC0}"/>
              </a:ext>
            </a:extLst>
          </p:cNvPr>
          <p:cNvCxnSpPr/>
          <p:nvPr>
            <p:custDataLst>
              <p:tags r:id="rId21"/>
            </p:custDataLst>
          </p:nvPr>
        </p:nvCxnSpPr>
        <p:spPr bwMode="white">
          <a:xfrm>
            <a:off x="7296151" y="4000501"/>
            <a:ext cx="169333" cy="243417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4" name="Rectangle 353">
            <a:extLst>
              <a:ext uri="{FF2B5EF4-FFF2-40B4-BE49-F238E27FC236}">
                <a16:creationId xmlns:a16="http://schemas.microsoft.com/office/drawing/2014/main" id="{2B00E8CA-6B24-ABC5-FF7D-DB9F2C04DC00}"/>
              </a:ext>
            </a:extLst>
          </p:cNvPr>
          <p:cNvSpPr/>
          <p:nvPr/>
        </p:nvSpPr>
        <p:spPr>
          <a:xfrm>
            <a:off x="6385984" y="2967567"/>
            <a:ext cx="1219200" cy="12192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267" b="1">
                <a:solidFill>
                  <a:srgbClr val="223053"/>
                </a:solidFill>
              </a:rPr>
              <a:t>257</a:t>
            </a:r>
          </a:p>
        </p:txBody>
      </p: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28A99E10-1126-618F-3506-9E05FB3992C1}"/>
              </a:ext>
            </a:extLst>
          </p:cNvPr>
          <p:cNvCxnSpPr>
            <a:cxnSpLocks/>
          </p:cNvCxnSpPr>
          <p:nvPr/>
        </p:nvCxnSpPr>
        <p:spPr bwMode="auto">
          <a:xfrm>
            <a:off x="6252634" y="4849616"/>
            <a:ext cx="1488017" cy="0"/>
          </a:xfrm>
          <a:prstGeom prst="line">
            <a:avLst/>
          </a:prstGeom>
          <a:solidFill>
            <a:schemeClr val="accent1"/>
          </a:solidFill>
          <a:ln w="34925" cap="rnd" cmpd="sng" algn="ctr">
            <a:solidFill>
              <a:srgbClr val="5DA2D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0112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9D57BE4-2BF4-B43E-D2CC-AC12E3626E3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03454412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9D57BE4-2BF4-B43E-D2CC-AC12E3626E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3354C-4F92-E9C6-BC03-30F3DF5862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ea typeface="Open Sans" panose="020B0606030504020204" pitchFamily="34" charset="0"/>
              </a:rPr>
              <a:t>Source: Portas analysis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7885D4-142B-E48D-ECFF-020AC32D4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>
                <a:ea typeface="Open Sans" panose="020B0606030504020204" pitchFamily="34" charset="0"/>
              </a:rPr>
              <a:t>Racecourses and owner expenditure are the two primary conduits for money to flow into the industry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E8C4DC8-2772-FF40-2693-82A4B0440CD6}"/>
              </a:ext>
            </a:extLst>
          </p:cNvPr>
          <p:cNvGrpSpPr/>
          <p:nvPr/>
        </p:nvGrpSpPr>
        <p:grpSpPr>
          <a:xfrm>
            <a:off x="334963" y="1180273"/>
            <a:ext cx="11522075" cy="5042147"/>
            <a:chOff x="2417335" y="1180272"/>
            <a:chExt cx="7357331" cy="5042147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88DB5771-3D20-05CB-18E5-8C45E69A25E1}"/>
                </a:ext>
              </a:extLst>
            </p:cNvPr>
            <p:cNvSpPr/>
            <p:nvPr/>
          </p:nvSpPr>
          <p:spPr>
            <a:xfrm>
              <a:off x="2417335" y="1180272"/>
              <a:ext cx="7357331" cy="5042147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84146" indent="-184146" algn="ctr" defTabSz="914377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endParaRPr lang="en-GB" sz="2400" b="1" kern="0" dirty="0" err="1">
                <a:solidFill>
                  <a:srgbClr val="22305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CD8B124-52C5-87AD-EB30-B153853A3471}"/>
                </a:ext>
              </a:extLst>
            </p:cNvPr>
            <p:cNvSpPr/>
            <p:nvPr/>
          </p:nvSpPr>
          <p:spPr>
            <a:xfrm>
              <a:off x="2505779" y="1295835"/>
              <a:ext cx="7180442" cy="4811022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84146" indent="-184146" algn="ctr" defTabSz="914377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endParaRPr lang="en-GB" sz="2400" b="1" kern="0" dirty="0" err="1">
                <a:solidFill>
                  <a:srgbClr val="22305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663137A-EB39-03C8-1822-7394CA65F05E}"/>
                </a:ext>
              </a:extLst>
            </p:cNvPr>
            <p:cNvSpPr txBox="1"/>
            <p:nvPr/>
          </p:nvSpPr>
          <p:spPr bwMode="auto">
            <a:xfrm>
              <a:off x="7172611" y="2002384"/>
              <a:ext cx="58359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223053"/>
                </a:buClr>
                <a:buSzTx/>
                <a:buFontTx/>
                <a:buNone/>
                <a:tabLst/>
                <a:defRPr kumimoji="0" sz="700" b="0" i="0" u="none" strike="noStrike" kern="0" cap="none" spc="0" normalizeH="0" baseline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ctr" defTabSz="914377">
                <a:defRPr/>
              </a:pPr>
              <a:r>
                <a:rPr lang="en-GB" sz="11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LBO </a:t>
              </a:r>
              <a:br>
                <a:rPr lang="en-GB" sz="11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</a:br>
              <a:r>
                <a:rPr lang="en-GB" sz="11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Media rights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463E1B23-76DA-88B6-DCD2-71CB5697D5C2}"/>
                </a:ext>
              </a:extLst>
            </p:cNvPr>
            <p:cNvSpPr/>
            <p:nvPr/>
          </p:nvSpPr>
          <p:spPr>
            <a:xfrm>
              <a:off x="2591504" y="2993526"/>
              <a:ext cx="4949175" cy="2995403"/>
            </a:xfrm>
            <a:prstGeom prst="rect">
              <a:avLst/>
            </a:prstGeom>
            <a:solidFill>
              <a:srgbClr val="E0E9F3"/>
            </a:solidFill>
            <a:ln w="12700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84146" indent="-184146" algn="ctr" defTabSz="914377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endParaRPr lang="en-GB" sz="1100" b="1" kern="0" dirty="0" err="1">
                <a:solidFill>
                  <a:srgbClr val="22305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B5FE7C2-4372-73E3-DB5B-8A3A68DBC09B}"/>
                </a:ext>
              </a:extLst>
            </p:cNvPr>
            <p:cNvSpPr txBox="1"/>
            <p:nvPr/>
          </p:nvSpPr>
          <p:spPr bwMode="auto">
            <a:xfrm>
              <a:off x="8378917" y="2136194"/>
              <a:ext cx="40636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223053"/>
                </a:buClr>
                <a:buSzTx/>
                <a:buFontTx/>
                <a:buNone/>
                <a:tabLst/>
                <a:defRPr kumimoji="0" sz="700" b="0" i="0" u="none" strike="noStrike" kern="0" cap="none" spc="0" normalizeH="0" baseline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914377">
                <a:defRPr/>
              </a:pPr>
              <a:r>
                <a:rPr lang="en-GB" sz="11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Levy yield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0E05F872-1B79-8506-90F5-F2193602CB1F}"/>
                </a:ext>
              </a:extLst>
            </p:cNvPr>
            <p:cNvSpPr txBox="1"/>
            <p:nvPr/>
          </p:nvSpPr>
          <p:spPr bwMode="auto">
            <a:xfrm>
              <a:off x="3423883" y="2519661"/>
              <a:ext cx="890519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223053"/>
                </a:buClr>
                <a:buSzTx/>
                <a:buFontTx/>
                <a:buNone/>
                <a:tabLst/>
                <a:defRPr kumimoji="0" sz="700" b="0" i="0" u="none" strike="noStrike" kern="0" cap="none" spc="0" normalizeH="0" baseline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914377">
                <a:defRPr/>
              </a:pPr>
              <a:r>
                <a:rPr lang="en-GB" sz="11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Sponsorship revenue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71D338D-EB38-D71B-F4CC-BCB774541E54}"/>
                </a:ext>
              </a:extLst>
            </p:cNvPr>
            <p:cNvSpPr txBox="1"/>
            <p:nvPr/>
          </p:nvSpPr>
          <p:spPr bwMode="auto">
            <a:xfrm>
              <a:off x="5595018" y="1425197"/>
              <a:ext cx="521005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223053"/>
                </a:buClr>
                <a:buSzTx/>
                <a:buFontTx/>
                <a:buNone/>
                <a:tabLst/>
                <a:defRPr kumimoji="0" sz="700" b="0" i="0" u="none" strike="noStrike" kern="0" cap="none" spc="0" normalizeH="0" baseline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914377">
                <a:defRPr/>
              </a:pPr>
              <a:r>
                <a:rPr lang="en-GB" sz="11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Media rights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68E86CA-30B8-C6D6-11CE-E8C0E36ACFC9}"/>
                </a:ext>
              </a:extLst>
            </p:cNvPr>
            <p:cNvSpPr txBox="1"/>
            <p:nvPr/>
          </p:nvSpPr>
          <p:spPr bwMode="auto">
            <a:xfrm>
              <a:off x="8378917" y="1377093"/>
              <a:ext cx="993901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223053"/>
                </a:buClr>
                <a:buSzTx/>
                <a:buFontTx/>
                <a:buNone/>
                <a:tabLst/>
                <a:defRPr kumimoji="0" sz="700" b="0" i="0" u="none" strike="noStrike" kern="0" cap="none" spc="0" normalizeH="0" baseline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914377">
                <a:defRPr/>
              </a:pPr>
              <a:r>
                <a:rPr lang="en-GB" sz="11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Gross win from punters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ECBF49B6-D939-AE13-58F4-AA86CA9C0618}"/>
                </a:ext>
              </a:extLst>
            </p:cNvPr>
            <p:cNvSpPr/>
            <p:nvPr/>
          </p:nvSpPr>
          <p:spPr>
            <a:xfrm>
              <a:off x="4961786" y="4033556"/>
              <a:ext cx="417425" cy="211998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84146" indent="-184146" algn="ctr" defTabSz="914377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endParaRPr lang="en-GB" sz="1100" b="1" kern="0" dirty="0" err="1">
                <a:solidFill>
                  <a:srgbClr val="22305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82658199-4CB1-78D0-7B3A-179163C24E57}"/>
                </a:ext>
              </a:extLst>
            </p:cNvPr>
            <p:cNvSpPr/>
            <p:nvPr/>
          </p:nvSpPr>
          <p:spPr>
            <a:xfrm>
              <a:off x="6747698" y="4602937"/>
              <a:ext cx="329902" cy="13002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84146" indent="-184146" algn="ctr" defTabSz="914377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endParaRPr lang="en-GB" sz="1100" b="1" kern="0" dirty="0" err="1">
                <a:solidFill>
                  <a:srgbClr val="22305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2EC66D2D-F8F9-CF5E-3F4F-89C793487D08}"/>
                </a:ext>
              </a:extLst>
            </p:cNvPr>
            <p:cNvSpPr/>
            <p:nvPr/>
          </p:nvSpPr>
          <p:spPr>
            <a:xfrm>
              <a:off x="4905757" y="3121921"/>
              <a:ext cx="480880" cy="181837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84146" indent="-184146" algn="ctr" defTabSz="914377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endParaRPr lang="en-GB" sz="1100" b="1" kern="0" dirty="0" err="1">
                <a:solidFill>
                  <a:srgbClr val="22305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A5DE4609-A675-B494-93C5-55020A0C1F9C}"/>
                </a:ext>
              </a:extLst>
            </p:cNvPr>
            <p:cNvSpPr txBox="1"/>
            <p:nvPr/>
          </p:nvSpPr>
          <p:spPr bwMode="auto">
            <a:xfrm>
              <a:off x="5056275" y="2179036"/>
              <a:ext cx="71446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223053"/>
                </a:buClr>
                <a:buSzTx/>
                <a:buFontTx/>
                <a:buNone/>
                <a:tabLst/>
                <a:defRPr kumimoji="0" sz="700" b="0" i="0" u="none" strike="noStrike" kern="0" cap="none" spc="0" normalizeH="0" baseline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914377">
                <a:defRPr/>
              </a:pPr>
              <a:r>
                <a:rPr lang="en-GB" sz="11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Racegoers spend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764292E2-7240-03FD-F225-ED66BADFAADF}"/>
                </a:ext>
              </a:extLst>
            </p:cNvPr>
            <p:cNvSpPr/>
            <p:nvPr/>
          </p:nvSpPr>
          <p:spPr>
            <a:xfrm>
              <a:off x="5588566" y="3925979"/>
              <a:ext cx="51796" cy="228124"/>
            </a:xfrm>
            <a:prstGeom prst="rect">
              <a:avLst/>
            </a:prstGeom>
            <a:solidFill>
              <a:srgbClr val="000000"/>
            </a:solidFill>
            <a:ln w="285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84146" indent="-184146" algn="ctr" defTabSz="914377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endParaRPr lang="en-GB" sz="1100" b="1" kern="0" dirty="0" err="1">
                <a:solidFill>
                  <a:srgbClr val="22305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596F0208-4035-9D2C-B5AF-989C29E631FA}"/>
                </a:ext>
              </a:extLst>
            </p:cNvPr>
            <p:cNvSpPr/>
            <p:nvPr/>
          </p:nvSpPr>
          <p:spPr>
            <a:xfrm>
              <a:off x="5588566" y="4014405"/>
              <a:ext cx="51796" cy="228124"/>
            </a:xfrm>
            <a:prstGeom prst="rect">
              <a:avLst/>
            </a:prstGeom>
            <a:solidFill>
              <a:srgbClr val="000000"/>
            </a:solidFill>
            <a:ln w="285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84146" indent="-184146" algn="ctr" defTabSz="914377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endParaRPr lang="en-GB" sz="1100" b="1" kern="0" dirty="0" err="1">
                <a:solidFill>
                  <a:srgbClr val="22305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8F854006-877D-C986-371C-F8612D397A90}"/>
                </a:ext>
              </a:extLst>
            </p:cNvPr>
            <p:cNvSpPr txBox="1"/>
            <p:nvPr/>
          </p:nvSpPr>
          <p:spPr bwMode="auto">
            <a:xfrm>
              <a:off x="6182205" y="2656682"/>
              <a:ext cx="489273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223053"/>
                </a:buClr>
                <a:buSzTx/>
                <a:buFontTx/>
                <a:buNone/>
                <a:tabLst/>
                <a:defRPr kumimoji="0" sz="700" b="0" i="0" u="none" strike="noStrike" kern="0" cap="none" spc="0" normalizeH="0" baseline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914377">
                <a:defRPr/>
              </a:pPr>
              <a:r>
                <a:rPr lang="en-US" sz="11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P</a:t>
              </a:r>
              <a:r>
                <a:rPr lang="en-GB" sz="1100" dirty="0" err="1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rofit</a:t>
              </a:r>
              <a:r>
                <a:rPr lang="en-GB" sz="11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 share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586BF9F0-5950-FBB3-359A-B88C7E74BD0A}"/>
                </a:ext>
              </a:extLst>
            </p:cNvPr>
            <p:cNvSpPr/>
            <p:nvPr/>
          </p:nvSpPr>
          <p:spPr>
            <a:xfrm>
              <a:off x="4780774" y="3420507"/>
              <a:ext cx="365422" cy="125412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84146" indent="-184146" algn="ctr" defTabSz="914377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endParaRPr lang="en-GB" sz="1100" b="1" kern="0" dirty="0" err="1">
                <a:solidFill>
                  <a:srgbClr val="22305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53BD3799-F906-E2DC-EB51-6BB02B29E817}"/>
                </a:ext>
              </a:extLst>
            </p:cNvPr>
            <p:cNvSpPr/>
            <p:nvPr/>
          </p:nvSpPr>
          <p:spPr>
            <a:xfrm>
              <a:off x="5438582" y="3942059"/>
              <a:ext cx="196933" cy="202490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84146" indent="-184146" algn="ctr" defTabSz="914377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endParaRPr lang="en-GB" sz="1100" b="1" kern="0" dirty="0" err="1">
                <a:solidFill>
                  <a:srgbClr val="22305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4D4E6CF2-282A-58C9-F91B-5738FD15BC22}"/>
                </a:ext>
              </a:extLst>
            </p:cNvPr>
            <p:cNvSpPr txBox="1"/>
            <p:nvPr/>
          </p:nvSpPr>
          <p:spPr bwMode="auto">
            <a:xfrm>
              <a:off x="8363247" y="3728430"/>
              <a:ext cx="92941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223053"/>
                </a:buClr>
                <a:buSzTx/>
                <a:buFontTx/>
                <a:buNone/>
                <a:tabLst/>
                <a:defRPr kumimoji="0" sz="700" b="0" i="0" u="none" strike="noStrike" kern="0" cap="none" spc="0" normalizeH="0" baseline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914377">
                <a:defRPr/>
              </a:pPr>
              <a:r>
                <a:rPr lang="en-GB" sz="11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Ownership and horse </a:t>
              </a:r>
              <a:br>
                <a:rPr lang="en-GB" sz="11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</a:br>
              <a:r>
                <a:rPr lang="en-GB" sz="11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population promotion</a:t>
              </a:r>
            </a:p>
          </p:txBody>
        </p: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1A0B80C7-2D20-BDE2-AC7B-AA71367207B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263841" y="1853078"/>
              <a:ext cx="401135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9097A9"/>
              </a:solidFill>
              <a:prstDash val="solid"/>
              <a:headEnd type="none" w="med" len="med"/>
              <a:tailEnd type="triangle"/>
            </a:ln>
            <a:effectLst/>
          </p:spPr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00616764-BAB0-9335-E9D3-62EB0268507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33665" y="1408622"/>
              <a:ext cx="0" cy="232457"/>
            </a:xfrm>
            <a:prstGeom prst="straightConnector1">
              <a:avLst/>
            </a:prstGeom>
            <a:noFill/>
            <a:ln w="12700" cap="flat" cmpd="sng" algn="ctr">
              <a:solidFill>
                <a:srgbClr val="9097A9"/>
              </a:solidFill>
              <a:prstDash val="solid"/>
              <a:headEnd type="none" w="med" len="med"/>
              <a:tailEnd type="triangle"/>
            </a:ln>
            <a:effectLst/>
          </p:spPr>
        </p:cxnSp>
        <p:cxnSp>
          <p:nvCxnSpPr>
            <p:cNvPr id="117" name="Straight Arrow Connector 86">
              <a:extLst>
                <a:ext uri="{FF2B5EF4-FFF2-40B4-BE49-F238E27FC236}">
                  <a16:creationId xmlns:a16="http://schemas.microsoft.com/office/drawing/2014/main" id="{6787A937-C29F-0761-87FF-018A7AF69238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H="1" flipV="1">
              <a:off x="6655063" y="990"/>
              <a:ext cx="12700" cy="3280178"/>
            </a:xfrm>
            <a:prstGeom prst="bentConnector3">
              <a:avLst>
                <a:gd name="adj1" fmla="val 1800000"/>
              </a:avLst>
            </a:prstGeom>
            <a:noFill/>
            <a:ln w="12700" cap="flat" cmpd="sng" algn="ctr">
              <a:solidFill>
                <a:srgbClr val="9097A9"/>
              </a:solidFill>
              <a:prstDash val="solid"/>
              <a:headEnd type="none" w="med" len="med"/>
              <a:tailEnd type="triangle"/>
            </a:ln>
            <a:effectLst/>
          </p:spPr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8D1615D8-8067-31AF-5D1D-70976553E350}"/>
                </a:ext>
              </a:extLst>
            </p:cNvPr>
            <p:cNvCxnSpPr>
              <a:cxnSpLocks/>
              <a:stCxn id="123" idx="1"/>
            </p:cNvCxnSpPr>
            <p:nvPr/>
          </p:nvCxnSpPr>
          <p:spPr bwMode="auto">
            <a:xfrm flipH="1" flipV="1">
              <a:off x="5645150" y="3344095"/>
              <a:ext cx="2650002" cy="1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headEnd type="none" w="med" len="med"/>
              <a:tailEnd type="triangle"/>
            </a:ln>
            <a:effectLst/>
          </p:spPr>
        </p:cxnSp>
        <p:cxnSp>
          <p:nvCxnSpPr>
            <p:cNvPr id="119" name="Straight Arrow Connector 96">
              <a:extLst>
                <a:ext uri="{FF2B5EF4-FFF2-40B4-BE49-F238E27FC236}">
                  <a16:creationId xmlns:a16="http://schemas.microsoft.com/office/drawing/2014/main" id="{FE542A83-7DB7-7741-C038-3412E9C06470}"/>
                </a:ext>
              </a:extLst>
            </p:cNvPr>
            <p:cNvCxnSpPr>
              <a:cxnSpLocks/>
              <a:stCxn id="121" idx="3"/>
            </p:cNvCxnSpPr>
            <p:nvPr/>
          </p:nvCxnSpPr>
          <p:spPr bwMode="auto">
            <a:xfrm>
              <a:off x="5645150" y="4176012"/>
              <a:ext cx="1031314" cy="447102"/>
            </a:xfrm>
            <a:prstGeom prst="bentConnector2">
              <a:avLst/>
            </a:prstGeom>
            <a:noFill/>
            <a:ln w="12700" cap="flat" cmpd="sng" algn="ctr">
              <a:solidFill>
                <a:srgbClr val="9097A9"/>
              </a:solidFill>
              <a:prstDash val="solid"/>
              <a:headEnd type="none" w="med" len="med"/>
              <a:tailEnd type="triangle"/>
            </a:ln>
            <a:effectLst/>
          </p:spPr>
        </p:cxn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E0D0975C-B6BE-B9E4-4009-C326764C69C6}"/>
                </a:ext>
              </a:extLst>
            </p:cNvPr>
            <p:cNvSpPr/>
            <p:nvPr/>
          </p:nvSpPr>
          <p:spPr>
            <a:xfrm>
              <a:off x="5552390" y="3955978"/>
              <a:ext cx="92760" cy="94441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84146" indent="-184146" algn="ctr" defTabSz="914377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endParaRPr lang="en-ZA" sz="2800" b="1" kern="0" dirty="0" err="1">
                <a:solidFill>
                  <a:srgbClr val="22305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374B7B35-3227-F661-EB6D-1F7DF1318E44}"/>
                </a:ext>
              </a:extLst>
            </p:cNvPr>
            <p:cNvSpPr/>
            <p:nvPr/>
          </p:nvSpPr>
          <p:spPr>
            <a:xfrm>
              <a:off x="5552390" y="4128792"/>
              <a:ext cx="92760" cy="94441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84146" indent="-184146" algn="ctr" defTabSz="914377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endParaRPr lang="en-ZA" sz="2800" b="1" kern="0" dirty="0" err="1">
                <a:solidFill>
                  <a:srgbClr val="22305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cxnSp>
          <p:nvCxnSpPr>
            <p:cNvPr id="122" name="Straight Arrow Connector 96">
              <a:extLst>
                <a:ext uri="{FF2B5EF4-FFF2-40B4-BE49-F238E27FC236}">
                  <a16:creationId xmlns:a16="http://schemas.microsoft.com/office/drawing/2014/main" id="{C138A4AE-E17F-344E-BA5E-3BD6C1C7C138}"/>
                </a:ext>
              </a:extLst>
            </p:cNvPr>
            <p:cNvCxnSpPr>
              <a:stCxn id="123" idx="2"/>
              <a:endCxn id="120" idx="3"/>
            </p:cNvCxnSpPr>
            <p:nvPr/>
          </p:nvCxnSpPr>
          <p:spPr bwMode="auto">
            <a:xfrm rot="5400000">
              <a:off x="6640601" y="2348646"/>
              <a:ext cx="659103" cy="2650003"/>
            </a:xfrm>
            <a:prstGeom prst="bentConnector2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headEnd type="none" w="med" len="med"/>
              <a:tailEnd type="triangle"/>
            </a:ln>
            <a:effectLst/>
          </p:spPr>
        </p:cxn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31BCDACC-0C93-2F84-5DD9-16AEBCEA36CC}"/>
                </a:ext>
              </a:extLst>
            </p:cNvPr>
            <p:cNvSpPr/>
            <p:nvPr/>
          </p:nvSpPr>
          <p:spPr>
            <a:xfrm>
              <a:off x="8295152" y="3344095"/>
              <a:ext cx="0" cy="0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84146" indent="-184146" algn="ctr" defTabSz="914377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endParaRPr lang="en-ZA" sz="2800" b="1" kern="0" dirty="0" err="1">
                <a:solidFill>
                  <a:srgbClr val="22305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EC654AE8-E446-F056-2826-6DC63A83AB38}"/>
                </a:ext>
              </a:extLst>
            </p:cNvPr>
            <p:cNvCxnSpPr>
              <a:cxnSpLocks/>
              <a:endCxn id="123" idx="0"/>
            </p:cNvCxnSpPr>
            <p:nvPr/>
          </p:nvCxnSpPr>
          <p:spPr bwMode="auto">
            <a:xfrm>
              <a:off x="8295152" y="2800584"/>
              <a:ext cx="1" cy="543511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ED251B4C-335C-C1C6-A93D-8D0BDE6989C7}"/>
                </a:ext>
              </a:extLst>
            </p:cNvPr>
            <p:cNvCxnSpPr/>
            <p:nvPr/>
          </p:nvCxnSpPr>
          <p:spPr bwMode="auto">
            <a:xfrm flipH="1">
              <a:off x="7306640" y="3180120"/>
              <a:ext cx="991018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9097A9"/>
              </a:solidFill>
              <a:prstDash val="solid"/>
              <a:headEnd type="none" w="med" len="med"/>
              <a:tailEnd type="triangle"/>
            </a:ln>
            <a:effectLst/>
          </p:spPr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72FD3D09-839C-0DBA-E03A-56A2746A4A3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76464" y="5047112"/>
              <a:ext cx="0" cy="318579"/>
            </a:xfrm>
            <a:prstGeom prst="straightConnector1">
              <a:avLst/>
            </a:prstGeom>
            <a:noFill/>
            <a:ln w="12700" cap="flat" cmpd="sng" algn="ctr">
              <a:solidFill>
                <a:srgbClr val="9097A9"/>
              </a:solidFill>
              <a:prstDash val="solid"/>
              <a:headEnd type="none" w="med" len="med"/>
              <a:tailEnd type="triangle"/>
            </a:ln>
            <a:effectLst/>
          </p:spPr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CF458BA1-E90C-40C1-299C-A1785EEC9B9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645152" y="5577691"/>
              <a:ext cx="401136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9097A9"/>
              </a:solidFill>
              <a:prstDash val="solid"/>
              <a:headEnd type="none" w="med" len="med"/>
              <a:tailEnd type="triangle"/>
            </a:ln>
            <a:effectLst/>
          </p:spPr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5D2620C1-86E7-A8C5-9A7F-6FD7C08737C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14976" y="5047112"/>
              <a:ext cx="0" cy="318579"/>
            </a:xfrm>
            <a:prstGeom prst="straightConnector1">
              <a:avLst/>
            </a:prstGeom>
            <a:noFill/>
            <a:ln w="12700" cap="flat" cmpd="sng" algn="ctr">
              <a:solidFill>
                <a:srgbClr val="9097A9"/>
              </a:solidFill>
              <a:prstDash val="solid"/>
              <a:headEnd type="none" w="med" len="med"/>
              <a:tailEnd type="triangle"/>
            </a:ln>
            <a:effectLst/>
          </p:spPr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8CC45503-3CB7-9B31-4C41-F06A2AD6B5D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983663" y="4835114"/>
              <a:ext cx="401137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9097A9"/>
              </a:solidFill>
              <a:prstDash val="solid"/>
              <a:headEnd type="none" w="med" len="med"/>
              <a:tailEnd type="triangle"/>
            </a:ln>
            <a:effectLst/>
          </p:spPr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18859B70-FE08-1543-B3DF-D3CF6DBCC61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14974" y="4301604"/>
              <a:ext cx="2" cy="321510"/>
            </a:xfrm>
            <a:prstGeom prst="straightConnector1">
              <a:avLst/>
            </a:prstGeom>
            <a:noFill/>
            <a:ln w="12700" cap="flat" cmpd="sng" algn="ctr">
              <a:solidFill>
                <a:srgbClr val="9097A9"/>
              </a:solidFill>
              <a:prstDash val="solid"/>
              <a:headEnd type="none" w="med" len="med"/>
              <a:tailEnd type="triangle"/>
            </a:ln>
            <a:effectLst/>
          </p:spPr>
        </p:cxn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C4556B02-3381-D5D5-C0DC-545AC30E81B0}"/>
                </a:ext>
              </a:extLst>
            </p:cNvPr>
            <p:cNvSpPr/>
            <p:nvPr/>
          </p:nvSpPr>
          <p:spPr>
            <a:xfrm>
              <a:off x="3658705" y="4623114"/>
              <a:ext cx="121346" cy="123545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84146" indent="-184146" algn="ctr" defTabSz="914377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endParaRPr lang="en-ZA" sz="2800" b="1" kern="0" dirty="0" err="1">
                <a:solidFill>
                  <a:srgbClr val="22305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BD57958F-6230-99C6-ED89-78B5D11BD59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53487" y="2065077"/>
              <a:ext cx="0" cy="2558037"/>
            </a:xfrm>
            <a:prstGeom prst="straightConnector1">
              <a:avLst/>
            </a:prstGeom>
            <a:noFill/>
            <a:ln w="12700" cap="flat" cmpd="sng" algn="ctr">
              <a:solidFill>
                <a:srgbClr val="9097A9"/>
              </a:solidFill>
              <a:prstDash val="solid"/>
              <a:headEnd type="none" w="med" len="med"/>
              <a:tailEnd type="triangle"/>
            </a:ln>
            <a:effectLst/>
          </p:spPr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0516296A-78C1-9612-2B7C-C15572A98A3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14974" y="2065077"/>
              <a:ext cx="0" cy="1067019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headEnd type="none" w="med" len="med"/>
              <a:tailEnd type="triangle"/>
            </a:ln>
            <a:effectLst/>
          </p:spPr>
        </p:cxn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EB1E7FE2-F0EF-2EC7-5B34-B8545D586E02}"/>
                </a:ext>
              </a:extLst>
            </p:cNvPr>
            <p:cNvSpPr/>
            <p:nvPr/>
          </p:nvSpPr>
          <p:spPr>
            <a:xfrm>
              <a:off x="5134799" y="3124430"/>
              <a:ext cx="121346" cy="123545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84146" indent="-184146" algn="ctr" defTabSz="914377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endParaRPr lang="en-ZA" sz="2800" b="1" kern="0" dirty="0" err="1">
                <a:solidFill>
                  <a:srgbClr val="22305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E3273FFA-9F66-01B5-8377-7641068D8D33}"/>
                </a:ext>
              </a:extLst>
            </p:cNvPr>
            <p:cNvSpPr/>
            <p:nvPr/>
          </p:nvSpPr>
          <p:spPr>
            <a:xfrm>
              <a:off x="4773803" y="3124430"/>
              <a:ext cx="121346" cy="123545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84146" indent="-184146" algn="ctr" defTabSz="914377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endParaRPr lang="en-ZA" sz="2800" b="1" kern="0" dirty="0" err="1">
                <a:solidFill>
                  <a:srgbClr val="22305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cxnSp>
          <p:nvCxnSpPr>
            <p:cNvPr id="136" name="Straight Arrow Connector 161">
              <a:extLst>
                <a:ext uri="{FF2B5EF4-FFF2-40B4-BE49-F238E27FC236}">
                  <a16:creationId xmlns:a16="http://schemas.microsoft.com/office/drawing/2014/main" id="{57328550-B662-CB99-4A81-32322E27FF62}"/>
                </a:ext>
              </a:extLst>
            </p:cNvPr>
            <p:cNvCxnSpPr>
              <a:cxnSpLocks/>
              <a:endCxn id="134" idx="0"/>
            </p:cNvCxnSpPr>
            <p:nvPr/>
          </p:nvCxnSpPr>
          <p:spPr bwMode="auto">
            <a:xfrm rot="5400000">
              <a:off x="5384893" y="1875657"/>
              <a:ext cx="1059353" cy="1438193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chemeClr val="accent4"/>
              </a:solidFill>
              <a:prstDash val="solid"/>
              <a:headEnd type="none" w="med" len="med"/>
              <a:tailEnd type="triangle"/>
            </a:ln>
            <a:effectLst/>
          </p:spPr>
        </p:cxnSp>
        <p:cxnSp>
          <p:nvCxnSpPr>
            <p:cNvPr id="137" name="Straight Arrow Connector 161">
              <a:extLst>
                <a:ext uri="{FF2B5EF4-FFF2-40B4-BE49-F238E27FC236}">
                  <a16:creationId xmlns:a16="http://schemas.microsoft.com/office/drawing/2014/main" id="{D9402B46-70D0-8AC8-8E07-9851A86414C5}"/>
                </a:ext>
              </a:extLst>
            </p:cNvPr>
            <p:cNvCxnSpPr/>
            <p:nvPr/>
          </p:nvCxnSpPr>
          <p:spPr bwMode="auto">
            <a:xfrm>
              <a:off x="3352012" y="2800584"/>
              <a:ext cx="1662962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208EE622-BD17-C468-2B9D-57FE0BD9E20B}"/>
                </a:ext>
              </a:extLst>
            </p:cNvPr>
            <p:cNvCxnSpPr/>
            <p:nvPr/>
          </p:nvCxnSpPr>
          <p:spPr bwMode="auto">
            <a:xfrm rot="10800000" flipV="1">
              <a:off x="4922125" y="3545916"/>
              <a:ext cx="0" cy="328758"/>
            </a:xfrm>
            <a:prstGeom prst="straightConnector1">
              <a:avLst/>
            </a:prstGeom>
            <a:noFill/>
            <a:ln w="12700" cap="flat" cmpd="sng" algn="ctr">
              <a:solidFill>
                <a:srgbClr val="9097A9"/>
              </a:solidFill>
              <a:prstDash val="solid"/>
              <a:headEnd type="none" w="med" len="med"/>
              <a:tailEnd type="triangle"/>
            </a:ln>
            <a:effectLst/>
          </p:spPr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6DEC27F0-0D7D-BA86-17F2-E3833419B245}"/>
                </a:ext>
              </a:extLst>
            </p:cNvPr>
            <p:cNvCxnSpPr/>
            <p:nvPr/>
          </p:nvCxnSpPr>
          <p:spPr bwMode="auto">
            <a:xfrm flipH="1" flipV="1">
              <a:off x="5107823" y="3545916"/>
              <a:ext cx="0" cy="328758"/>
            </a:xfrm>
            <a:prstGeom prst="straightConnector1">
              <a:avLst/>
            </a:prstGeom>
            <a:noFill/>
            <a:ln w="12700" cap="flat" cmpd="sng" algn="ctr">
              <a:solidFill>
                <a:srgbClr val="9097A9"/>
              </a:solidFill>
              <a:prstDash val="solid"/>
              <a:headEnd type="none" w="med" len="med"/>
              <a:tailEnd type="triangle"/>
            </a:ln>
            <a:effectLst/>
          </p:spPr>
        </p:cxn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2813C828-E4AA-424C-A147-0DCBAD3991A0}"/>
                </a:ext>
              </a:extLst>
            </p:cNvPr>
            <p:cNvSpPr/>
            <p:nvPr/>
          </p:nvSpPr>
          <p:spPr>
            <a:xfrm>
              <a:off x="4384800" y="4649946"/>
              <a:ext cx="121346" cy="123545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84146" indent="-184146" algn="ctr" defTabSz="914377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endParaRPr lang="en-ZA" sz="2800" b="1" kern="0" dirty="0" err="1">
                <a:solidFill>
                  <a:srgbClr val="22305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cxnSp>
          <p:nvCxnSpPr>
            <p:cNvPr id="141" name="Straight Arrow Connector 161">
              <a:extLst>
                <a:ext uri="{FF2B5EF4-FFF2-40B4-BE49-F238E27FC236}">
                  <a16:creationId xmlns:a16="http://schemas.microsoft.com/office/drawing/2014/main" id="{BD7C9963-816E-FD2C-E871-A3B0568E9B1D}"/>
                </a:ext>
              </a:extLst>
            </p:cNvPr>
            <p:cNvCxnSpPr>
              <a:stCxn id="142" idx="1"/>
              <a:endCxn id="131" idx="0"/>
            </p:cNvCxnSpPr>
            <p:nvPr/>
          </p:nvCxnSpPr>
          <p:spPr bwMode="auto">
            <a:xfrm rot="10800000" flipV="1">
              <a:off x="3719378" y="4447382"/>
              <a:ext cx="1298274" cy="175731"/>
            </a:xfrm>
            <a:prstGeom prst="bentConnector2">
              <a:avLst/>
            </a:prstGeom>
            <a:noFill/>
            <a:ln w="12700" cap="flat" cmpd="sng" algn="ctr">
              <a:solidFill>
                <a:srgbClr val="9097A9"/>
              </a:solidFill>
              <a:prstDash val="solid"/>
              <a:headEnd type="none" w="med" len="med"/>
              <a:tailEnd type="triangle"/>
            </a:ln>
            <a:effectLst/>
          </p:spPr>
        </p:cxn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AC0A0AE7-495C-6866-5EF0-AE67D6682597}"/>
                </a:ext>
              </a:extLst>
            </p:cNvPr>
            <p:cNvSpPr/>
            <p:nvPr/>
          </p:nvSpPr>
          <p:spPr>
            <a:xfrm>
              <a:off x="5017652" y="4385610"/>
              <a:ext cx="121346" cy="123545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84146" indent="-184146" algn="ctr" defTabSz="914377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endParaRPr lang="en-ZA" sz="2800" b="1" kern="0" dirty="0" err="1">
                <a:solidFill>
                  <a:srgbClr val="22305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9700ACEC-7B0E-25B4-3FD3-04E15143C0F8}"/>
                </a:ext>
              </a:extLst>
            </p:cNvPr>
            <p:cNvSpPr/>
            <p:nvPr/>
          </p:nvSpPr>
          <p:spPr>
            <a:xfrm>
              <a:off x="3478217" y="4623114"/>
              <a:ext cx="121346" cy="123545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84146" indent="-184146" algn="ctr" defTabSz="914377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endParaRPr lang="en-ZA" sz="2800" b="1" kern="0" dirty="0" err="1">
                <a:solidFill>
                  <a:srgbClr val="22305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cxnSp>
          <p:nvCxnSpPr>
            <p:cNvPr id="144" name="Straight Arrow Connector 161">
              <a:extLst>
                <a:ext uri="{FF2B5EF4-FFF2-40B4-BE49-F238E27FC236}">
                  <a16:creationId xmlns:a16="http://schemas.microsoft.com/office/drawing/2014/main" id="{87ADBDCE-40BA-A1EE-A2F2-2CCBBD290FF5}"/>
                </a:ext>
              </a:extLst>
            </p:cNvPr>
            <p:cNvCxnSpPr>
              <a:endCxn id="143" idx="0"/>
            </p:cNvCxnSpPr>
            <p:nvPr/>
          </p:nvCxnSpPr>
          <p:spPr bwMode="auto">
            <a:xfrm rot="10800000" flipV="1">
              <a:off x="3538890" y="3676650"/>
              <a:ext cx="1376714" cy="946464"/>
            </a:xfrm>
            <a:prstGeom prst="bentConnector2">
              <a:avLst/>
            </a:prstGeom>
            <a:noFill/>
            <a:ln w="12700" cap="flat" cmpd="sng" algn="ctr">
              <a:solidFill>
                <a:srgbClr val="9097A9"/>
              </a:solidFill>
              <a:prstDash val="solid"/>
              <a:headEnd type="none" w="med" len="med"/>
              <a:tailEnd type="triangle"/>
            </a:ln>
            <a:effectLst/>
          </p:spPr>
        </p:cxn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494AAD3C-B697-4547-2DD5-3B54D0B8E7A0}"/>
                </a:ext>
              </a:extLst>
            </p:cNvPr>
            <p:cNvSpPr txBox="1"/>
            <p:nvPr/>
          </p:nvSpPr>
          <p:spPr bwMode="auto">
            <a:xfrm>
              <a:off x="5106493" y="4377723"/>
              <a:ext cx="539430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223053"/>
                </a:buClr>
                <a:buSzTx/>
                <a:buFontTx/>
                <a:buNone/>
                <a:tabLst/>
                <a:defRPr kumimoji="0" sz="700" b="0" i="0" u="none" strike="noStrike" kern="0" cap="none" spc="0" normalizeH="0" baseline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914377">
                <a:defRPr/>
              </a:pPr>
              <a:r>
                <a:rPr lang="en-GB" sz="11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Training fees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D74F61B2-3576-432F-8D25-BB705F5D301B}"/>
                </a:ext>
              </a:extLst>
            </p:cNvPr>
            <p:cNvSpPr txBox="1"/>
            <p:nvPr/>
          </p:nvSpPr>
          <p:spPr bwMode="auto">
            <a:xfrm>
              <a:off x="3658704" y="4187845"/>
              <a:ext cx="461637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600"/>
                </a:spcAft>
                <a:buClr>
                  <a:srgbClr val="223053"/>
                </a:buClr>
                <a:defRPr/>
              </a:pPr>
              <a:r>
                <a:rPr lang="en-GB" sz="1100" kern="0" dirty="0">
                  <a:solidFill>
                    <a:srgbClr val="02030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Jockey fees</a:t>
              </a:r>
              <a:endParaRPr lang="en-GB" sz="1100" kern="0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7AECA801-E68A-7531-6D6A-AB19750BD7F7}"/>
                </a:ext>
              </a:extLst>
            </p:cNvPr>
            <p:cNvSpPr txBox="1"/>
            <p:nvPr/>
          </p:nvSpPr>
          <p:spPr bwMode="auto">
            <a:xfrm>
              <a:off x="6707531" y="4245332"/>
              <a:ext cx="430930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600"/>
                </a:spcAft>
                <a:buClr>
                  <a:srgbClr val="223053"/>
                </a:buClr>
                <a:defRPr/>
              </a:pPr>
              <a:r>
                <a:rPr lang="en-GB" sz="1100" kern="0" dirty="0">
                  <a:solidFill>
                    <a:srgbClr val="02030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Purchases</a:t>
              </a:r>
              <a:endParaRPr lang="en-GB" sz="1100" b="1" kern="0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5333482E-5E78-62F0-96B1-C2ABDAB22F6C}"/>
                </a:ext>
              </a:extLst>
            </p:cNvPr>
            <p:cNvSpPr txBox="1"/>
            <p:nvPr/>
          </p:nvSpPr>
          <p:spPr bwMode="auto">
            <a:xfrm>
              <a:off x="4362606" y="3675297"/>
              <a:ext cx="51793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600"/>
                </a:spcAft>
                <a:buClr>
                  <a:srgbClr val="223053"/>
                </a:buClr>
                <a:defRPr/>
              </a:pPr>
              <a:r>
                <a:rPr lang="en-GB" sz="1100" kern="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Prize money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E45A7BF7-AC8F-F7C3-1B3D-1721FFC70F63}"/>
                </a:ext>
              </a:extLst>
            </p:cNvPr>
            <p:cNvSpPr txBox="1"/>
            <p:nvPr/>
          </p:nvSpPr>
          <p:spPr bwMode="auto">
            <a:xfrm>
              <a:off x="5157080" y="3632213"/>
              <a:ext cx="416600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600"/>
                </a:spcAft>
                <a:buClr>
                  <a:srgbClr val="223053"/>
                </a:buClr>
                <a:defRPr/>
              </a:pPr>
              <a:r>
                <a:rPr lang="en-GB" sz="1100" kern="0" dirty="0">
                  <a:solidFill>
                    <a:srgbClr val="02030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Entry fees</a:t>
              </a:r>
              <a:endParaRPr lang="en-GB" sz="1100" b="1" kern="0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2BD5F489-36CA-8523-5645-655DC09E5806}"/>
                </a:ext>
              </a:extLst>
            </p:cNvPr>
            <p:cNvSpPr txBox="1"/>
            <p:nvPr/>
          </p:nvSpPr>
          <p:spPr bwMode="auto">
            <a:xfrm>
              <a:off x="6747698" y="5068903"/>
              <a:ext cx="775543" cy="28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ts val="1067"/>
                </a:lnSpc>
                <a:spcBef>
                  <a:spcPts val="0"/>
                </a:spcBef>
                <a:spcAft>
                  <a:spcPts val="0"/>
                </a:spcAft>
                <a:buClr>
                  <a:srgbClr val="223053"/>
                </a:buClr>
                <a:defRPr/>
              </a:pPr>
              <a:r>
                <a:rPr lang="en-US" sz="1100" kern="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Purchase price less commission</a:t>
              </a:r>
              <a:endParaRPr lang="en-GB" sz="1100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4A53D8E0-479F-8C68-592E-109D7486912C}"/>
                </a:ext>
              </a:extLst>
            </p:cNvPr>
            <p:cNvSpPr txBox="1"/>
            <p:nvPr/>
          </p:nvSpPr>
          <p:spPr bwMode="auto">
            <a:xfrm>
              <a:off x="5083218" y="5110334"/>
              <a:ext cx="1408710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600"/>
                </a:spcAft>
                <a:buClr>
                  <a:srgbClr val="223053"/>
                </a:buClr>
                <a:defRPr/>
              </a:pPr>
              <a:r>
                <a:rPr lang="en-GB" sz="1100" kern="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Salaries and  share of prize pool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5628D393-A48C-CAE7-9045-BA1A5A45A753}"/>
                </a:ext>
              </a:extLst>
            </p:cNvPr>
            <p:cNvSpPr txBox="1"/>
            <p:nvPr/>
          </p:nvSpPr>
          <p:spPr bwMode="auto">
            <a:xfrm>
              <a:off x="3528009" y="3472846"/>
              <a:ext cx="51793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600"/>
                </a:spcAft>
                <a:buClr>
                  <a:srgbClr val="223053"/>
                </a:buClr>
                <a:defRPr/>
              </a:pPr>
              <a:r>
                <a:rPr lang="en-GB" sz="1100" kern="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Prize money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5FA17FC9-A2C9-7AD3-85D7-0390AF89DC47}"/>
                </a:ext>
              </a:extLst>
            </p:cNvPr>
            <p:cNvSpPr txBox="1"/>
            <p:nvPr/>
          </p:nvSpPr>
          <p:spPr bwMode="auto">
            <a:xfrm>
              <a:off x="5745338" y="3520598"/>
              <a:ext cx="72981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600"/>
                </a:spcAft>
                <a:buClr>
                  <a:srgbClr val="223053"/>
                </a:buClr>
                <a:defRPr/>
              </a:pPr>
              <a:r>
                <a:rPr lang="en-GB" sz="1100" kern="0" dirty="0">
                  <a:solidFill>
                    <a:srgbClr val="02030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Race day services</a:t>
              </a:r>
              <a:endParaRPr lang="en-GB" sz="1100" kern="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9325022B-6DE3-92B7-D2BC-4D15A8EEA96B}"/>
                </a:ext>
              </a:extLst>
            </p:cNvPr>
            <p:cNvSpPr txBox="1"/>
            <p:nvPr/>
          </p:nvSpPr>
          <p:spPr bwMode="auto">
            <a:xfrm>
              <a:off x="5742780" y="3346618"/>
              <a:ext cx="51793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600"/>
                </a:spcAft>
                <a:buClr>
                  <a:srgbClr val="223053"/>
                </a:buClr>
                <a:defRPr/>
              </a:pPr>
              <a:r>
                <a:rPr lang="en-GB" sz="1100" kern="0" dirty="0">
                  <a:solidFill>
                    <a:srgbClr val="02030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Prize money</a:t>
              </a:r>
              <a:endParaRPr lang="en-GB" sz="1100" kern="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1951D4DE-4D7F-CFD3-8831-7806F6180890}"/>
                </a:ext>
              </a:extLst>
            </p:cNvPr>
            <p:cNvSpPr txBox="1"/>
            <p:nvPr/>
          </p:nvSpPr>
          <p:spPr bwMode="auto">
            <a:xfrm>
              <a:off x="5741757" y="3694577"/>
              <a:ext cx="731863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600"/>
                </a:spcAft>
                <a:buClr>
                  <a:srgbClr val="223053"/>
                </a:buClr>
                <a:defRPr/>
              </a:pPr>
              <a:r>
                <a:rPr lang="en-GB" sz="1100" kern="0" dirty="0">
                  <a:solidFill>
                    <a:srgbClr val="02030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Fixture incentives</a:t>
              </a:r>
              <a:endParaRPr lang="en-GB" sz="1100" kern="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D28BB4F7-D6B8-EEC5-AF61-50DDEB1525B1}"/>
                </a:ext>
              </a:extLst>
            </p:cNvPr>
            <p:cNvSpPr txBox="1"/>
            <p:nvPr/>
          </p:nvSpPr>
          <p:spPr bwMode="auto">
            <a:xfrm>
              <a:off x="6772864" y="3090802"/>
              <a:ext cx="52714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600"/>
                </a:spcAft>
                <a:buClr>
                  <a:srgbClr val="223053"/>
                </a:buClr>
                <a:defRPr/>
              </a:pPr>
              <a:r>
                <a:rPr lang="en-GB" sz="1100" kern="0" dirty="0">
                  <a:solidFill>
                    <a:srgbClr val="02030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Other spend</a:t>
              </a:r>
              <a:endParaRPr lang="en-GB" sz="1100" kern="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2BCA2AF6-D404-D2C8-5077-656FD7460685}"/>
                </a:ext>
              </a:extLst>
            </p:cNvPr>
            <p:cNvSpPr txBox="1"/>
            <p:nvPr/>
          </p:nvSpPr>
          <p:spPr bwMode="auto">
            <a:xfrm>
              <a:off x="5683480" y="5650216"/>
              <a:ext cx="32447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600"/>
                </a:spcAft>
                <a:buClr>
                  <a:srgbClr val="223053"/>
                </a:buClr>
                <a:defRPr/>
              </a:pPr>
              <a:r>
                <a:rPr lang="en-GB" sz="1100" kern="0" dirty="0">
                  <a:solidFill>
                    <a:srgbClr val="02030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Salaries</a:t>
              </a:r>
              <a:endParaRPr lang="en-GB" sz="1100" b="1" kern="0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C244F8BA-92B0-C88D-DD13-A83BC257BE2D}"/>
                </a:ext>
              </a:extLst>
            </p:cNvPr>
            <p:cNvSpPr txBox="1"/>
            <p:nvPr/>
          </p:nvSpPr>
          <p:spPr bwMode="auto">
            <a:xfrm>
              <a:off x="3669251" y="3843544"/>
              <a:ext cx="461637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600"/>
                </a:spcAft>
                <a:buClr>
                  <a:srgbClr val="223053"/>
                </a:buClr>
                <a:defRPr/>
              </a:pPr>
              <a:r>
                <a:rPr lang="en-GB" sz="1100" kern="0" dirty="0">
                  <a:solidFill>
                    <a:srgbClr val="02030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Jockey fees</a:t>
              </a:r>
              <a:endParaRPr lang="en-GB" sz="1100" kern="0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8E2F1BD8-BF67-C7E2-D0BE-04D83C7017B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95152" y="2065077"/>
              <a:ext cx="0" cy="311509"/>
            </a:xfrm>
            <a:prstGeom prst="straightConnector1">
              <a:avLst/>
            </a:prstGeom>
            <a:noFill/>
            <a:ln w="12700" cap="flat" cmpd="sng" algn="ctr">
              <a:solidFill>
                <a:srgbClr val="9097A9"/>
              </a:solidFill>
              <a:prstDash val="solid"/>
              <a:headEnd type="none" w="med" len="med"/>
              <a:tailEnd type="triangle"/>
            </a:ln>
            <a:effectLst/>
          </p:spPr>
        </p:cxn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CE97FEE4-E1F3-583D-377E-0E3404830C31}"/>
                </a:ext>
              </a:extLst>
            </p:cNvPr>
            <p:cNvSpPr/>
            <p:nvPr/>
          </p:nvSpPr>
          <p:spPr>
            <a:xfrm>
              <a:off x="4098942" y="4408078"/>
              <a:ext cx="73222" cy="88606"/>
            </a:xfrm>
            <a:prstGeom prst="rect">
              <a:avLst/>
            </a:prstGeom>
            <a:solidFill>
              <a:srgbClr val="E0E9F3"/>
            </a:solidFill>
            <a:ln w="285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84146" indent="-184146" algn="ctr" defTabSz="914377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endParaRPr lang="en-GB" sz="1100" b="1" kern="0" dirty="0" err="1">
                <a:solidFill>
                  <a:srgbClr val="22305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cxnSp>
          <p:nvCxnSpPr>
            <p:cNvPr id="161" name="Straight Arrow Connector 161">
              <a:extLst>
                <a:ext uri="{FF2B5EF4-FFF2-40B4-BE49-F238E27FC236}">
                  <a16:creationId xmlns:a16="http://schemas.microsoft.com/office/drawing/2014/main" id="{5A614685-7A4C-F7D8-2EB0-F062E02A7CCC}"/>
                </a:ext>
              </a:extLst>
            </p:cNvPr>
            <p:cNvCxnSpPr>
              <a:endCxn id="140" idx="1"/>
            </p:cNvCxnSpPr>
            <p:nvPr/>
          </p:nvCxnSpPr>
          <p:spPr bwMode="auto">
            <a:xfrm rot="16200000" flipH="1">
              <a:off x="3750080" y="4076999"/>
              <a:ext cx="1038244" cy="231196"/>
            </a:xfrm>
            <a:prstGeom prst="bentConnector2">
              <a:avLst/>
            </a:prstGeom>
            <a:noFill/>
            <a:ln w="12700" cap="flat" cmpd="sng" algn="ctr">
              <a:solidFill>
                <a:srgbClr val="9097A9"/>
              </a:solidFill>
              <a:prstDash val="solid"/>
              <a:headEnd type="none" w="med" len="med"/>
              <a:tailEnd type="triangle"/>
            </a:ln>
            <a:effectLst/>
          </p:spPr>
        </p:cxnSp>
      </p:grpSp>
      <p:sp>
        <p:nvSpPr>
          <p:cNvPr id="162" name="Rectangle 161">
            <a:extLst>
              <a:ext uri="{FF2B5EF4-FFF2-40B4-BE49-F238E27FC236}">
                <a16:creationId xmlns:a16="http://schemas.microsoft.com/office/drawing/2014/main" id="{0BEE980A-8A41-429F-7846-B0069619FD76}"/>
              </a:ext>
            </a:extLst>
          </p:cNvPr>
          <p:cNvSpPr/>
          <p:nvPr/>
        </p:nvSpPr>
        <p:spPr>
          <a:xfrm>
            <a:off x="5951121" y="1619879"/>
            <a:ext cx="1973796" cy="466399"/>
          </a:xfrm>
          <a:prstGeom prst="rect">
            <a:avLst/>
          </a:prstGeom>
          <a:solidFill>
            <a:srgbClr val="223053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36576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kern="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Media firms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741780EC-739A-0A0D-823C-5F6A0F1E42BA}"/>
              </a:ext>
            </a:extLst>
          </p:cNvPr>
          <p:cNvSpPr/>
          <p:nvPr/>
        </p:nvSpPr>
        <p:spPr>
          <a:xfrm>
            <a:off x="3416142" y="1619879"/>
            <a:ext cx="1973796" cy="466399"/>
          </a:xfrm>
          <a:prstGeom prst="rect">
            <a:avLst/>
          </a:prstGeom>
          <a:solidFill>
            <a:srgbClr val="223053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36576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kern="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Fans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E39E39F6-36AB-4EA0-58AC-172E95E99F45}"/>
              </a:ext>
            </a:extLst>
          </p:cNvPr>
          <p:cNvSpPr/>
          <p:nvPr/>
        </p:nvSpPr>
        <p:spPr>
          <a:xfrm>
            <a:off x="8553122" y="1619879"/>
            <a:ext cx="1973796" cy="466399"/>
          </a:xfrm>
          <a:prstGeom prst="rect">
            <a:avLst/>
          </a:prstGeom>
          <a:solidFill>
            <a:srgbClr val="223053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36576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kern="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Bookmakers </a:t>
            </a:r>
            <a:br>
              <a:rPr lang="en-GB" sz="1200" b="1" kern="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</a:br>
            <a:r>
              <a:rPr lang="en-GB" sz="1200" b="1" kern="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and tote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2D1FB499-7FCF-EB14-90C0-55188E2F4154}"/>
              </a:ext>
            </a:extLst>
          </p:cNvPr>
          <p:cNvSpPr/>
          <p:nvPr/>
        </p:nvSpPr>
        <p:spPr>
          <a:xfrm>
            <a:off x="8553122" y="2355386"/>
            <a:ext cx="1973796" cy="466399"/>
          </a:xfrm>
          <a:prstGeom prst="rect">
            <a:avLst/>
          </a:prstGeom>
          <a:solidFill>
            <a:srgbClr val="223053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36576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kern="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HBLB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FE52CDF3-6954-4D28-24C9-B67E9B1A4D21}"/>
              </a:ext>
            </a:extLst>
          </p:cNvPr>
          <p:cNvSpPr/>
          <p:nvPr/>
        </p:nvSpPr>
        <p:spPr>
          <a:xfrm>
            <a:off x="814142" y="1619879"/>
            <a:ext cx="1973796" cy="466399"/>
          </a:xfrm>
          <a:prstGeom prst="rect">
            <a:avLst/>
          </a:prstGeom>
          <a:solidFill>
            <a:srgbClr val="223053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36576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kern="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Sponsors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0E99ED98-905C-FF52-C9CF-733A232E77D5}"/>
              </a:ext>
            </a:extLst>
          </p:cNvPr>
          <p:cNvSpPr/>
          <p:nvPr/>
        </p:nvSpPr>
        <p:spPr>
          <a:xfrm>
            <a:off x="3416142" y="3110897"/>
            <a:ext cx="1973796" cy="466399"/>
          </a:xfrm>
          <a:prstGeom prst="rect">
            <a:avLst/>
          </a:prstGeom>
          <a:solidFill>
            <a:srgbClr val="5DA2DA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432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kern="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Racecourses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7F1720BD-D1AE-55C7-DEF1-D95C26C2F39E}"/>
              </a:ext>
            </a:extLst>
          </p:cNvPr>
          <p:cNvSpPr/>
          <p:nvPr/>
        </p:nvSpPr>
        <p:spPr>
          <a:xfrm>
            <a:off x="814142" y="4601914"/>
            <a:ext cx="1973796" cy="466399"/>
          </a:xfrm>
          <a:prstGeom prst="rect">
            <a:avLst/>
          </a:prstGeom>
          <a:solidFill>
            <a:srgbClr val="5DA2DA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432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kern="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Jockeys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9C8DFC47-2B65-8257-7876-69CA8298A5D5}"/>
              </a:ext>
            </a:extLst>
          </p:cNvPr>
          <p:cNvSpPr/>
          <p:nvPr/>
        </p:nvSpPr>
        <p:spPr>
          <a:xfrm>
            <a:off x="3416145" y="4601914"/>
            <a:ext cx="1973796" cy="466399"/>
          </a:xfrm>
          <a:prstGeom prst="rect">
            <a:avLst/>
          </a:prstGeom>
          <a:solidFill>
            <a:srgbClr val="5DA2DA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432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kern="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Trainers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CBCB612E-E86C-B223-A76E-AE5E4F6B2521}"/>
              </a:ext>
            </a:extLst>
          </p:cNvPr>
          <p:cNvSpPr/>
          <p:nvPr/>
        </p:nvSpPr>
        <p:spPr>
          <a:xfrm>
            <a:off x="3416145" y="5344493"/>
            <a:ext cx="1973796" cy="466399"/>
          </a:xfrm>
          <a:prstGeom prst="rect">
            <a:avLst/>
          </a:prstGeom>
          <a:solidFill>
            <a:srgbClr val="5DA2DA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432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kern="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Stable Staff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6480D1BA-5C3D-7B5C-7BE1-46FDD061EDE0}"/>
              </a:ext>
            </a:extLst>
          </p:cNvPr>
          <p:cNvSpPr/>
          <p:nvPr/>
        </p:nvSpPr>
        <p:spPr>
          <a:xfrm>
            <a:off x="6018147" y="5344493"/>
            <a:ext cx="1973796" cy="466399"/>
          </a:xfrm>
          <a:prstGeom prst="rect">
            <a:avLst/>
          </a:prstGeom>
          <a:solidFill>
            <a:srgbClr val="5DA2DA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432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kern="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Breeders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31291F16-8C3C-021D-4CAA-AE0EE8BD67F1}"/>
              </a:ext>
            </a:extLst>
          </p:cNvPr>
          <p:cNvSpPr/>
          <p:nvPr/>
        </p:nvSpPr>
        <p:spPr>
          <a:xfrm>
            <a:off x="6018147" y="4601914"/>
            <a:ext cx="1973796" cy="466399"/>
          </a:xfrm>
          <a:prstGeom prst="rect">
            <a:avLst/>
          </a:prstGeom>
          <a:solidFill>
            <a:srgbClr val="5DA2DA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432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kern="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Auction House 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193309F3-E15B-2619-CEB8-8AE9E337557F}"/>
              </a:ext>
            </a:extLst>
          </p:cNvPr>
          <p:cNvSpPr/>
          <p:nvPr/>
        </p:nvSpPr>
        <p:spPr>
          <a:xfrm>
            <a:off x="3416142" y="3856406"/>
            <a:ext cx="1973796" cy="466399"/>
          </a:xfrm>
          <a:prstGeom prst="rect">
            <a:avLst/>
          </a:prstGeom>
          <a:solidFill>
            <a:srgbClr val="5DA2DA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432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kern="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Owners</a:t>
            </a:r>
          </a:p>
        </p:txBody>
      </p:sp>
      <p:sp>
        <p:nvSpPr>
          <p:cNvPr id="174" name="Arc 173">
            <a:extLst>
              <a:ext uri="{FF2B5EF4-FFF2-40B4-BE49-F238E27FC236}">
                <a16:creationId xmlns:a16="http://schemas.microsoft.com/office/drawing/2014/main" id="{D2D492C7-BA60-2EB2-023F-8861D967A945}"/>
              </a:ext>
            </a:extLst>
          </p:cNvPr>
          <p:cNvSpPr/>
          <p:nvPr/>
        </p:nvSpPr>
        <p:spPr bwMode="auto">
          <a:xfrm rot="16200000">
            <a:off x="2966942" y="4388627"/>
            <a:ext cx="163831" cy="163831"/>
          </a:xfrm>
          <a:prstGeom prst="arc">
            <a:avLst>
              <a:gd name="adj1" fmla="val 15965970"/>
              <a:gd name="adj2" fmla="val 5570993"/>
            </a:avLst>
          </a:prstGeom>
          <a:solidFill>
            <a:srgbClr val="E0E9F3"/>
          </a:solidFill>
          <a:ln w="12700" cap="rnd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 sz="1200" i="1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063735F-B2CA-9D62-FC4A-63C40A9D2D32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81755" y="3181941"/>
            <a:ext cx="316227" cy="31622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1E12276-BC14-2C48-E7FB-983E80BF9BB9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06447" y="3932275"/>
            <a:ext cx="305948" cy="30594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52A6E75-F888-FF5B-33B0-1579E048B288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79978" y="4660828"/>
            <a:ext cx="336337" cy="33633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CE91258-BB5B-8B2A-07C3-C0E8A2D47432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75321" y="4684887"/>
            <a:ext cx="259931" cy="25993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DCD4CF8-F871-ED48-4EC2-552C8BD7AEAE}"/>
              </a:ext>
            </a:extLst>
          </p:cNvPr>
          <p:cNvPicPr>
            <a:picLocks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58386" y="5386078"/>
            <a:ext cx="379700" cy="3797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99362F3-BF69-D7AA-4DA6-086B6E0C3B8E}"/>
              </a:ext>
            </a:extLst>
          </p:cNvPr>
          <p:cNvPicPr>
            <a:picLocks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107438" y="4714818"/>
            <a:ext cx="240591" cy="24059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7BE2284-862E-4EC2-A829-92ECF87395ED}"/>
              </a:ext>
            </a:extLst>
          </p:cNvPr>
          <p:cNvPicPr>
            <a:picLocks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105638" y="5409161"/>
            <a:ext cx="325695" cy="325695"/>
          </a:xfrm>
          <a:prstGeom prst="rect">
            <a:avLst/>
          </a:prstGeom>
        </p:spPr>
      </p:pic>
      <p:pic>
        <p:nvPicPr>
          <p:cNvPr id="175" name="Graphic 174">
            <a:extLst>
              <a:ext uri="{FF2B5EF4-FFF2-40B4-BE49-F238E27FC236}">
                <a16:creationId xmlns:a16="http://schemas.microsoft.com/office/drawing/2014/main" id="{6718FF41-70F1-B8D9-07B1-5307E9586429}"/>
              </a:ext>
            </a:extLst>
          </p:cNvPr>
          <p:cNvPicPr>
            <a:picLocks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75322" y="1657942"/>
            <a:ext cx="324079" cy="32407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9B71FD05-69AB-9EBE-A58C-0F2890039012}"/>
              </a:ext>
            </a:extLst>
          </p:cNvPr>
          <p:cNvPicPr>
            <a:picLocks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481755" y="1679463"/>
            <a:ext cx="324261" cy="32426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838E1EA-5793-5A05-ADB8-916C3B6B6CE8}"/>
              </a:ext>
            </a:extLst>
          </p:cNvPr>
          <p:cNvPicPr>
            <a:picLocks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024508" y="1674807"/>
            <a:ext cx="323520" cy="32352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07EC462-7F60-47A8-BFDD-E251B3F1E440}"/>
              </a:ext>
            </a:extLst>
          </p:cNvPr>
          <p:cNvPicPr>
            <a:picLocks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611133" y="2434693"/>
            <a:ext cx="313619" cy="285108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0180674D-9599-FA47-6C6D-D53696ED7490}"/>
              </a:ext>
            </a:extLst>
          </p:cNvPr>
          <p:cNvPicPr>
            <a:picLocks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8630272" y="1708149"/>
            <a:ext cx="294481" cy="29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4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F66A991-E43B-46B4-961C-A9FD04A7C91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87822106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1" imgH="351" progId="TCLayout.ActiveDocument.1">
                  <p:embed/>
                </p:oleObj>
              </mc:Choice>
              <mc:Fallback>
                <p:oleObj name="think-cell Slide" r:id="rId5" imgW="351" imgH="35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F66A991-E43B-46B4-961C-A9FD04A7C9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6310DD05-6ADE-49BA-BF3C-687A4050563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fontAlgn="auto">
              <a:defRPr/>
            </a:pPr>
            <a:endParaRPr lang="en-US" sz="2000" b="1" dirty="0" err="1">
              <a:solidFill>
                <a:srgbClr val="22305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2114A49-6F43-13A6-AD0A-00A5A871A8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ea typeface="Open Sans" panose="020B0606030504020204" pitchFamily="34" charset="0"/>
              </a:rPr>
              <a:t>*Excludes non-racing activities</a:t>
            </a:r>
          </a:p>
          <a:p>
            <a:r>
              <a:rPr lang="en-GB" dirty="0">
                <a:ea typeface="Open Sans" panose="020B0606030504020204" pitchFamily="34" charset="0"/>
              </a:rPr>
              <a:t>Sources: BHA annual racing statistics &amp; annual reports 2020, 2019 and 2015; Racing Foundation Review of 2018; TBA Economic Impact Study; Portas analysis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29A192-231D-4A28-BE9D-B171390B7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>
                <a:ea typeface="Open Sans" panose="020B0606030504020204" pitchFamily="34" charset="0"/>
              </a:rPr>
              <a:t>These distributions support thousands of businesses, although many face financial challenges</a:t>
            </a:r>
          </a:p>
        </p:txBody>
      </p:sp>
      <p:sp>
        <p:nvSpPr>
          <p:cNvPr id="140" name="Rectangle 6">
            <a:extLst>
              <a:ext uri="{FF2B5EF4-FFF2-40B4-BE49-F238E27FC236}">
                <a16:creationId xmlns:a16="http://schemas.microsoft.com/office/drawing/2014/main" id="{4A617244-8C75-4605-B0BF-143037A1E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7381" y="6553193"/>
            <a:ext cx="576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defTabSz="914377">
              <a:defRPr/>
            </a:pPr>
            <a:fld id="{EBB7C29E-0FCD-4FC3-8300-95B9CB81B2D3}" type="slidenum">
              <a:rPr lang="en-GB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defTabSz="914377">
                <a:defRPr/>
              </a:pPr>
              <a:t>6</a:t>
            </a:fld>
            <a:endParaRPr lang="en-GB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3ED9BC9-A777-4CC6-9278-EB8E2E99A190}"/>
              </a:ext>
            </a:extLst>
          </p:cNvPr>
          <p:cNvSpPr/>
          <p:nvPr/>
        </p:nvSpPr>
        <p:spPr>
          <a:xfrm>
            <a:off x="334963" y="1160465"/>
            <a:ext cx="3755776" cy="89667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18288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8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Stakeholder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F880716-A49B-B3CF-4A2C-9DFD5B767526}"/>
              </a:ext>
            </a:extLst>
          </p:cNvPr>
          <p:cNvSpPr/>
          <p:nvPr/>
        </p:nvSpPr>
        <p:spPr>
          <a:xfrm>
            <a:off x="4218111" y="1160465"/>
            <a:ext cx="1648637" cy="896679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18288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Number</a:t>
            </a:r>
            <a:endParaRPr lang="en-GB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4E076A9-BB79-D912-A971-838FEDA7D497}"/>
              </a:ext>
            </a:extLst>
          </p:cNvPr>
          <p:cNvSpPr/>
          <p:nvPr/>
        </p:nvSpPr>
        <p:spPr>
          <a:xfrm>
            <a:off x="5994119" y="1160465"/>
            <a:ext cx="5862916" cy="896679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18288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Illustration of financial position/challenge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68C932-8C75-C9F6-080C-898BF67F43C6}"/>
              </a:ext>
            </a:extLst>
          </p:cNvPr>
          <p:cNvSpPr/>
          <p:nvPr/>
        </p:nvSpPr>
        <p:spPr>
          <a:xfrm>
            <a:off x="334964" y="1825061"/>
            <a:ext cx="3755776" cy="232084"/>
          </a:xfrm>
          <a:prstGeom prst="rect">
            <a:avLst/>
          </a:prstGeom>
          <a:solidFill>
            <a:schemeClr val="bg1">
              <a:alpha val="44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4146" indent="-184146" algn="ctr">
              <a:buFont typeface="Wingdings" panose="05000000000000000000" pitchFamily="2" charset="2"/>
              <a:buChar char="§"/>
            </a:pPr>
            <a:endParaRPr lang="en-GB" sz="1400" b="1" dirty="0" err="1">
              <a:solidFill>
                <a:schemeClr val="tx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4DDE64-A8B0-47D1-2C2E-C0218BAF29F8}"/>
              </a:ext>
            </a:extLst>
          </p:cNvPr>
          <p:cNvSpPr/>
          <p:nvPr/>
        </p:nvSpPr>
        <p:spPr>
          <a:xfrm>
            <a:off x="4218113" y="1825061"/>
            <a:ext cx="3755776" cy="232084"/>
          </a:xfrm>
          <a:prstGeom prst="rect">
            <a:avLst/>
          </a:prstGeom>
          <a:solidFill>
            <a:schemeClr val="bg1">
              <a:alpha val="44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4146" indent="-184146" algn="ctr">
              <a:buFont typeface="Wingdings" panose="05000000000000000000" pitchFamily="2" charset="2"/>
              <a:buChar char="§"/>
            </a:pPr>
            <a:endParaRPr lang="en-GB" sz="1400" b="1" dirty="0" err="1">
              <a:solidFill>
                <a:schemeClr val="tx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988D65-B622-88EC-01B4-5900BFFF84D8}"/>
              </a:ext>
            </a:extLst>
          </p:cNvPr>
          <p:cNvSpPr/>
          <p:nvPr/>
        </p:nvSpPr>
        <p:spPr>
          <a:xfrm>
            <a:off x="7973889" y="1825061"/>
            <a:ext cx="3883148" cy="239956"/>
          </a:xfrm>
          <a:prstGeom prst="rect">
            <a:avLst/>
          </a:prstGeom>
          <a:solidFill>
            <a:schemeClr val="bg1">
              <a:alpha val="44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4146" indent="-184146" algn="ctr">
              <a:buFont typeface="Wingdings" panose="05000000000000000000" pitchFamily="2" charset="2"/>
              <a:buChar char="§"/>
            </a:pPr>
            <a:endParaRPr lang="en-GB" sz="1400" b="1" dirty="0" err="1">
              <a:solidFill>
                <a:schemeClr val="tx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B833FA-B4EB-F47A-36C4-3183AAC350C1}"/>
              </a:ext>
            </a:extLst>
          </p:cNvPr>
          <p:cNvSpPr/>
          <p:nvPr/>
        </p:nvSpPr>
        <p:spPr>
          <a:xfrm>
            <a:off x="334963" y="2176093"/>
            <a:ext cx="3755776" cy="663911"/>
          </a:xfrm>
          <a:prstGeom prst="rect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2133" b="1" cap="all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Racecourses</a:t>
            </a:r>
            <a:endParaRPr lang="en-GB" sz="2133" b="1" cap="al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D64026-0F27-F485-3E99-BF0A4FEEB274}"/>
              </a:ext>
            </a:extLst>
          </p:cNvPr>
          <p:cNvSpPr/>
          <p:nvPr/>
        </p:nvSpPr>
        <p:spPr>
          <a:xfrm>
            <a:off x="4218112" y="2176093"/>
            <a:ext cx="1648637" cy="663911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19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133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59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95A01D-A24F-4AC0-2726-E774D15921F1}"/>
              </a:ext>
            </a:extLst>
          </p:cNvPr>
          <p:cNvSpPr/>
          <p:nvPr/>
        </p:nvSpPr>
        <p:spPr>
          <a:xfrm>
            <a:off x="5994121" y="2176093"/>
            <a:ext cx="5862916" cy="663911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19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2133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Average free cash flow from racing activities is £220k</a:t>
            </a:r>
          </a:p>
          <a:p>
            <a:r>
              <a:rPr lang="en-GB" sz="2133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The cumulative net debt position was -£455m in 2020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86B394-8ED5-E0E4-3274-C69633F99AC0}"/>
              </a:ext>
            </a:extLst>
          </p:cNvPr>
          <p:cNvSpPr/>
          <p:nvPr/>
        </p:nvSpPr>
        <p:spPr>
          <a:xfrm>
            <a:off x="334963" y="3016142"/>
            <a:ext cx="3755776" cy="663911"/>
          </a:xfrm>
          <a:prstGeom prst="rect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2133" b="1" cap="all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Owners</a:t>
            </a:r>
            <a:endParaRPr lang="en-GB" sz="2133" b="1" cap="al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2CC484-963F-E302-5208-79EC9F6AD5D3}"/>
              </a:ext>
            </a:extLst>
          </p:cNvPr>
          <p:cNvSpPr/>
          <p:nvPr/>
        </p:nvSpPr>
        <p:spPr>
          <a:xfrm>
            <a:off x="4218112" y="3016142"/>
            <a:ext cx="1648637" cy="663911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19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133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13,500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61E8085-B2A6-778E-6A76-CE206B09D53A}"/>
              </a:ext>
            </a:extLst>
          </p:cNvPr>
          <p:cNvSpPr/>
          <p:nvPr/>
        </p:nvSpPr>
        <p:spPr>
          <a:xfrm>
            <a:off x="5994121" y="3016142"/>
            <a:ext cx="5862916" cy="663911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19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2133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Average ROI of flat owner is 20%</a:t>
            </a:r>
          </a:p>
          <a:p>
            <a:r>
              <a:rPr lang="en-GB" sz="2133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Average ROI of jump owner is 17%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A9A0118-25A4-187C-AA9C-D8CF33F16001}"/>
              </a:ext>
            </a:extLst>
          </p:cNvPr>
          <p:cNvSpPr/>
          <p:nvPr/>
        </p:nvSpPr>
        <p:spPr>
          <a:xfrm>
            <a:off x="334963" y="3856190"/>
            <a:ext cx="3755776" cy="663911"/>
          </a:xfrm>
          <a:prstGeom prst="rect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2133" b="1" cap="all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Breeders</a:t>
            </a:r>
            <a:endParaRPr lang="en-GB" sz="2133" b="1" cap="al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D557D0-08A5-C3F9-E90E-D6D02FDA89DB}"/>
              </a:ext>
            </a:extLst>
          </p:cNvPr>
          <p:cNvSpPr/>
          <p:nvPr/>
        </p:nvSpPr>
        <p:spPr>
          <a:xfrm>
            <a:off x="4218112" y="3856190"/>
            <a:ext cx="1648637" cy="663911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19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133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3,300</a:t>
            </a:r>
            <a:endParaRPr lang="en-GB" sz="2133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5E8AB9-D508-9E79-D601-F647BAC5B26C}"/>
              </a:ext>
            </a:extLst>
          </p:cNvPr>
          <p:cNvSpPr/>
          <p:nvPr/>
        </p:nvSpPr>
        <p:spPr>
          <a:xfrm>
            <a:off x="5994121" y="3856190"/>
            <a:ext cx="5862916" cy="663911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19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2133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66% of breeders are unprofitable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169024D-92F0-33EE-F0AE-B133C9B2082A}"/>
              </a:ext>
            </a:extLst>
          </p:cNvPr>
          <p:cNvSpPr/>
          <p:nvPr/>
        </p:nvSpPr>
        <p:spPr>
          <a:xfrm>
            <a:off x="334963" y="4696242"/>
            <a:ext cx="3755776" cy="663911"/>
          </a:xfrm>
          <a:prstGeom prst="rect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2133" b="1" cap="all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Licensed jockeys</a:t>
            </a:r>
            <a:endParaRPr lang="en-GB" sz="2133" b="1" cap="al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130750A-B98B-D8C2-6BEC-D7264F913C6E}"/>
              </a:ext>
            </a:extLst>
          </p:cNvPr>
          <p:cNvSpPr/>
          <p:nvPr/>
        </p:nvSpPr>
        <p:spPr>
          <a:xfrm>
            <a:off x="4218112" y="4696242"/>
            <a:ext cx="1648637" cy="663911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19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sz="2133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400</a:t>
            </a:r>
            <a:endParaRPr lang="en-GB" sz="2133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EF66166-2FDC-E3C7-F699-739186BEED7A}"/>
              </a:ext>
            </a:extLst>
          </p:cNvPr>
          <p:cNvSpPr/>
          <p:nvPr/>
        </p:nvSpPr>
        <p:spPr>
          <a:xfrm>
            <a:off x="5994121" y="4696242"/>
            <a:ext cx="5862916" cy="663911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19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2133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The median flat jockey has gross earnings of £29,000</a:t>
            </a:r>
          </a:p>
          <a:p>
            <a:r>
              <a:rPr lang="en-GB" sz="2133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The median jump jockey has gross earnings of £14,000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2F62244-9831-7A30-E4B2-531EEDAF281D}"/>
              </a:ext>
            </a:extLst>
          </p:cNvPr>
          <p:cNvSpPr/>
          <p:nvPr/>
        </p:nvSpPr>
        <p:spPr>
          <a:xfrm>
            <a:off x="334963" y="5536291"/>
            <a:ext cx="3755776" cy="663911"/>
          </a:xfrm>
          <a:prstGeom prst="rect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2133" b="1" cap="all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Trainers</a:t>
            </a:r>
            <a:endParaRPr lang="en-GB" sz="2133" b="1" cap="al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CAFDF0-7480-606F-62A3-4D4F5E7A4E5F}"/>
              </a:ext>
            </a:extLst>
          </p:cNvPr>
          <p:cNvSpPr/>
          <p:nvPr/>
        </p:nvSpPr>
        <p:spPr>
          <a:xfrm>
            <a:off x="4218112" y="5536291"/>
            <a:ext cx="1648637" cy="663911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19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sz="2133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500</a:t>
            </a:r>
            <a:endParaRPr lang="en-GB" sz="2133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107CA6D-B0A5-64A4-4561-256D331097D6}"/>
              </a:ext>
            </a:extLst>
          </p:cNvPr>
          <p:cNvSpPr/>
          <p:nvPr/>
        </p:nvSpPr>
        <p:spPr>
          <a:xfrm>
            <a:off x="5994121" y="5536291"/>
            <a:ext cx="5862916" cy="663911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19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2133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c. 75% of trainers break even or make losses</a:t>
            </a: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9F92FDFA-B1E0-C735-920A-D0D16F352D49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7415" y="2273909"/>
            <a:ext cx="316227" cy="468275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48F403B3-4809-4BF3-B58F-F1A9D0D29DBA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2555" y="3101072"/>
            <a:ext cx="305948" cy="453053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F5A56CEC-7F48-1ED1-F469-26E5542E8AC0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17361" y="5586150"/>
            <a:ext cx="336337" cy="498055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BBDA5096-3CD6-992E-F275-1F087A4874A6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55563" y="4797332"/>
            <a:ext cx="259931" cy="384909"/>
          </a:xfrm>
          <a:prstGeom prst="rect">
            <a:avLst/>
          </a:prstGeom>
        </p:spPr>
      </p:pic>
      <p:pic>
        <p:nvPicPr>
          <p:cNvPr id="73" name="Graphic 72">
            <a:extLst>
              <a:ext uri="{FF2B5EF4-FFF2-40B4-BE49-F238E27FC236}">
                <a16:creationId xmlns:a16="http://schemas.microsoft.com/office/drawing/2014/main" id="{DB17889C-5996-D4CF-DF85-AB6A8FEDD349}"/>
              </a:ext>
            </a:extLst>
          </p:cNvPr>
          <p:cNvPicPr>
            <a:picLocks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22682" y="3913016"/>
            <a:ext cx="325695" cy="48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8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FDC2AB5-A676-02D8-1DDD-21EB6EF9F27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19277358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592" imgH="595" progId="TCLayout.ActiveDocument.1">
                  <p:embed/>
                </p:oleObj>
              </mc:Choice>
              <mc:Fallback>
                <p:oleObj name="think-cell Slide" r:id="rId20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FDC2AB5-A676-02D8-1DDD-21EB6EF9F2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FD6DE-C99A-22A9-F34F-AB5C0EF79E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tabLst>
                <a:tab pos="1076298" algn="l"/>
              </a:tabLst>
            </a:pPr>
            <a:r>
              <a:rPr lang="en-GB" dirty="0"/>
              <a:t>Sources: Portas analysis, Racing Post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7EFE84-A327-675B-9F7B-DBFFE4FE6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>
                <a:ea typeface="Open Sans" panose="020B0606030504020204" pitchFamily="34" charset="0"/>
              </a:rPr>
              <a:t>Prize money is a key income stream for horsemen, but compares unfavourably to </a:t>
            </a:r>
            <a:r>
              <a:rPr lang="en-GB" dirty="0"/>
              <a:t>other jurisdictions</a:t>
            </a:r>
            <a:endParaRPr lang="en-GB" dirty="0">
              <a:ea typeface="Open Sans" panose="020B0606030504020204" pitchFamily="34" charset="0"/>
            </a:endParaRPr>
          </a:p>
        </p:txBody>
      </p:sp>
      <p:cxnSp>
        <p:nvCxnSpPr>
          <p:cNvPr id="9" name="AutoShape 249">
            <a:extLst>
              <a:ext uri="{FF2B5EF4-FFF2-40B4-BE49-F238E27FC236}">
                <a16:creationId xmlns:a16="http://schemas.microsoft.com/office/drawing/2014/main" id="{806B3E78-5AE2-5700-4604-8F46245194E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4698" y="1740789"/>
            <a:ext cx="558970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23315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Rectangle 8">
            <a:extLst>
              <a:ext uri="{FF2B5EF4-FFF2-40B4-BE49-F238E27FC236}">
                <a16:creationId xmlns:a16="http://schemas.microsoft.com/office/drawing/2014/main" id="{96E388B1-44DF-3EB4-B7D4-0751772B1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697" y="1334781"/>
            <a:ext cx="46069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787400" eaLnBrk="0" hangingPunct="0"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1pPr>
            <a:lvl2pPr marL="742950" indent="-285750" defTabSz="787400" eaLnBrk="0" hangingPunct="0"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2pPr>
            <a:lvl3pPr marL="1143000" indent="-228600" defTabSz="787400" eaLnBrk="0" hangingPunct="0"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3pPr>
            <a:lvl4pPr marL="1600200" indent="-228600" defTabSz="787400" eaLnBrk="0" hangingPunct="0"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4pPr>
            <a:lvl5pPr marL="2057400" indent="-228600" defTabSz="787400" eaLnBrk="0" hangingPunct="0"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5pPr>
            <a:lvl6pPr marL="25146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6pPr>
            <a:lvl7pPr marL="29718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7pPr>
            <a:lvl8pPr marL="34290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8pPr>
            <a:lvl9pPr marL="38862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9pPr>
          </a:lstStyle>
          <a:p>
            <a:pPr eaLnBrk="1" hangingPunct="1">
              <a:spcAft>
                <a:spcPts val="0"/>
              </a:spcAft>
              <a:buSzPct val="120000"/>
            </a:pPr>
            <a:r>
              <a:rPr lang="en-GB" altLang="zh-CN" sz="12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Total prize money</a:t>
            </a:r>
          </a:p>
          <a:p>
            <a:pPr eaLnBrk="1" hangingPunct="1">
              <a:spcAft>
                <a:spcPts val="0"/>
              </a:spcAft>
              <a:buSzPct val="120000"/>
            </a:pPr>
            <a:r>
              <a:rPr lang="en-GB" altLang="zh-CN" sz="120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£’ m</a:t>
            </a:r>
          </a:p>
        </p:txBody>
      </p:sp>
      <p:cxnSp>
        <p:nvCxnSpPr>
          <p:cNvPr id="11" name="AutoShape 249">
            <a:extLst>
              <a:ext uri="{FF2B5EF4-FFF2-40B4-BE49-F238E27FC236}">
                <a16:creationId xmlns:a16="http://schemas.microsoft.com/office/drawing/2014/main" id="{1429805B-A27D-9D2A-D8A5-7D05D9F1BF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34253" y="1741488"/>
            <a:ext cx="5353051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23315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Rectangle 8">
            <a:extLst>
              <a:ext uri="{FF2B5EF4-FFF2-40B4-BE49-F238E27FC236}">
                <a16:creationId xmlns:a16="http://schemas.microsoft.com/office/drawing/2014/main" id="{F1F0664F-4804-7C7B-0ABA-D84549F98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4253" y="1334781"/>
            <a:ext cx="53530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787400" eaLnBrk="0" hangingPunct="0"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1pPr>
            <a:lvl2pPr marL="742950" indent="-285750" defTabSz="787400" eaLnBrk="0" hangingPunct="0"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2pPr>
            <a:lvl3pPr marL="1143000" indent="-228600" defTabSz="787400" eaLnBrk="0" hangingPunct="0"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3pPr>
            <a:lvl4pPr marL="1600200" indent="-228600" defTabSz="787400" eaLnBrk="0" hangingPunct="0"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4pPr>
            <a:lvl5pPr marL="2057400" indent="-228600" defTabSz="787400" eaLnBrk="0" hangingPunct="0"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5pPr>
            <a:lvl6pPr marL="25146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6pPr>
            <a:lvl7pPr marL="29718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7pPr>
            <a:lvl8pPr marL="34290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8pPr>
            <a:lvl9pPr marL="38862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9pPr>
          </a:lstStyle>
          <a:p>
            <a:pPr eaLnBrk="1" hangingPunct="1">
              <a:spcAft>
                <a:spcPts val="0"/>
              </a:spcAft>
              <a:buSzPct val="120000"/>
            </a:pPr>
            <a:r>
              <a:rPr lang="en-GB" altLang="zh-CN" sz="12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Average prize money per race</a:t>
            </a:r>
          </a:p>
          <a:p>
            <a:pPr eaLnBrk="1" hangingPunct="1">
              <a:spcAft>
                <a:spcPts val="0"/>
              </a:spcAft>
              <a:buSzPct val="120000"/>
            </a:pPr>
            <a:r>
              <a:rPr lang="en-GB" altLang="zh-CN" sz="120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£’000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7D966D-C566-EA55-88DB-0DCEE2E95890}"/>
              </a:ext>
            </a:extLst>
          </p:cNvPr>
          <p:cNvCxnSpPr>
            <a:cxnSpLocks/>
          </p:cNvCxnSpPr>
          <p:nvPr/>
        </p:nvCxnSpPr>
        <p:spPr bwMode="auto">
          <a:xfrm>
            <a:off x="6096000" y="1230925"/>
            <a:ext cx="0" cy="49542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82" name="Chart 81">
            <a:extLst>
              <a:ext uri="{FF2B5EF4-FFF2-40B4-BE49-F238E27FC236}">
                <a16:creationId xmlns:a16="http://schemas.microsoft.com/office/drawing/2014/main" id="{0FC362FB-6EB9-47CC-CE97-508CA48973C3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9059358"/>
              </p:ext>
            </p:extLst>
          </p:nvPr>
        </p:nvGraphicFramePr>
        <p:xfrm>
          <a:off x="294218" y="1909234"/>
          <a:ext cx="5797549" cy="3613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9D706BC2-DB2C-48B0-66DD-2B7F5E70E088}"/>
              </a:ext>
            </a:extLst>
          </p:cNvPr>
          <p:cNvSpPr/>
          <p:nvPr>
            <p:custDataLst>
              <p:tags r:id="rId3"/>
            </p:custDataLst>
          </p:nvPr>
        </p:nvSpPr>
        <p:spPr bwMode="gray">
          <a:xfrm>
            <a:off x="4650317" y="4743451"/>
            <a:ext cx="273051" cy="146051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9051" tIns="0" rIns="19051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  <a:defRPr/>
            </a:pPr>
            <a:fld id="{ED276104-327E-49CA-9570-44018BF963E2}" type="datetime'1''''''''''''2''''''6'''''''''''''''''''''''''''''''">
              <a:rPr lang="en-GB" altLang="en-US" sz="1067">
                <a:solidFill>
                  <a:srgbClr val="262626"/>
                </a:solidFill>
              </a:rPr>
              <a:pPr lvl="0" algn="ctr">
                <a:lnSpc>
                  <a:spcPct val="90000"/>
                </a:lnSpc>
                <a:defRPr/>
              </a:pPr>
              <a:t>126</a:t>
            </a:fld>
            <a:endParaRPr lang="en-US" sz="1067">
              <a:solidFill>
                <a:srgbClr val="262626"/>
              </a:solidFill>
              <a:sym typeface="+mn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2AD44C7-05C2-0D34-B6DC-54C64C0D4CD5}"/>
              </a:ext>
            </a:extLst>
          </p:cNvPr>
          <p:cNvSpPr/>
          <p:nvPr>
            <p:custDataLst>
              <p:tags r:id="rId4"/>
            </p:custDataLst>
          </p:nvPr>
        </p:nvSpPr>
        <p:spPr bwMode="gray">
          <a:xfrm>
            <a:off x="2258484" y="3816351"/>
            <a:ext cx="273051" cy="146051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9051" tIns="0" rIns="19051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  <a:defRPr/>
            </a:pPr>
            <a:fld id="{E908D568-5A25-4816-8628-E01356C3A7A7}" type="datetime'''''3''''''''''''''''''''''''''''6''5'''''''''">
              <a:rPr lang="en-GB" altLang="en-US" sz="1067">
                <a:solidFill>
                  <a:srgbClr val="262626"/>
                </a:solidFill>
              </a:rPr>
              <a:pPr lvl="0" algn="ctr">
                <a:lnSpc>
                  <a:spcPct val="90000"/>
                </a:lnSpc>
                <a:defRPr/>
              </a:pPr>
              <a:t>365</a:t>
            </a:fld>
            <a:endParaRPr lang="en-US" sz="1067">
              <a:solidFill>
                <a:srgbClr val="262626"/>
              </a:solidFill>
              <a:sym typeface="+mn-l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F8E3172-D6BB-F4D9-8DB1-788C9E7CFEF4}"/>
              </a:ext>
            </a:extLst>
          </p:cNvPr>
          <p:cNvSpPr/>
          <p:nvPr>
            <p:custDataLst>
              <p:tags r:id="rId5"/>
            </p:custDataLst>
          </p:nvPr>
        </p:nvSpPr>
        <p:spPr bwMode="gray">
          <a:xfrm>
            <a:off x="1462617" y="2436284"/>
            <a:ext cx="273051" cy="146051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9051" tIns="0" rIns="19051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  <a:defRPr/>
            </a:pPr>
            <a:fld id="{2B6AD2BC-31A8-4487-819E-DF1B8C3D0684}" type="datetime'''''''''''''7''''''''''''2''''''''''''0'''''''">
              <a:rPr lang="en-GB" altLang="en-US" sz="1067">
                <a:solidFill>
                  <a:srgbClr val="262626"/>
                </a:solidFill>
              </a:rPr>
              <a:pPr lvl="0" algn="ctr">
                <a:lnSpc>
                  <a:spcPct val="90000"/>
                </a:lnSpc>
                <a:defRPr/>
              </a:pPr>
              <a:t>720</a:t>
            </a:fld>
            <a:endParaRPr lang="en-US" sz="1067">
              <a:solidFill>
                <a:srgbClr val="262626"/>
              </a:solidFill>
              <a:sym typeface="+mn-l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4DD3FDA-CA1E-F1C9-D80D-804EF4DE543E}"/>
              </a:ext>
            </a:extLst>
          </p:cNvPr>
          <p:cNvSpPr/>
          <p:nvPr>
            <p:custDataLst>
              <p:tags r:id="rId6"/>
            </p:custDataLst>
          </p:nvPr>
        </p:nvSpPr>
        <p:spPr bwMode="gray">
          <a:xfrm>
            <a:off x="664633" y="1839384"/>
            <a:ext cx="273051" cy="146051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9051" tIns="0" rIns="19051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  <a:defRPr/>
            </a:pPr>
            <a:fld id="{C692AD05-BA5C-4D7D-8319-63416A509648}" type="datetime'''8''''''''''''''''''''''''''7''4'''''''''''''''''''''''''''''">
              <a:rPr lang="en-GB" altLang="en-US" sz="1067">
                <a:solidFill>
                  <a:srgbClr val="262626"/>
                </a:solidFill>
              </a:rPr>
              <a:pPr lvl="0" algn="ctr">
                <a:lnSpc>
                  <a:spcPct val="90000"/>
                </a:lnSpc>
                <a:defRPr/>
              </a:pPr>
              <a:t>874</a:t>
            </a:fld>
            <a:endParaRPr lang="en-US" sz="1067">
              <a:solidFill>
                <a:srgbClr val="262626"/>
              </a:solidFill>
              <a:sym typeface="+mn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340DF83-B1EE-85E2-B4D2-01A5EB91A831}"/>
              </a:ext>
            </a:extLst>
          </p:cNvPr>
          <p:cNvSpPr/>
          <p:nvPr>
            <p:custDataLst>
              <p:tags r:id="rId7"/>
            </p:custDataLst>
          </p:nvPr>
        </p:nvSpPr>
        <p:spPr bwMode="gray">
          <a:xfrm>
            <a:off x="3056467" y="4580467"/>
            <a:ext cx="273051" cy="146051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9051" tIns="0" rIns="19051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  <a:defRPr/>
            </a:pPr>
            <a:fld id="{DFA8E953-598E-48CE-9A37-DE332DF7FE9B}" type="datetime'''''''''''1''''''''6''''''''''''''''''''''''''''''''''''8'">
              <a:rPr lang="en-GB" altLang="en-US" sz="1067">
                <a:solidFill>
                  <a:srgbClr val="262626"/>
                </a:solidFill>
              </a:rPr>
              <a:pPr lvl="0" algn="ctr">
                <a:lnSpc>
                  <a:spcPct val="90000"/>
                </a:lnSpc>
                <a:defRPr/>
              </a:pPr>
              <a:t>168</a:t>
            </a:fld>
            <a:endParaRPr lang="en-US" sz="1067">
              <a:solidFill>
                <a:srgbClr val="262626"/>
              </a:solidFill>
              <a:sym typeface="+mn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4215206-9D26-E683-17A0-9BCE2F5C588E}"/>
              </a:ext>
            </a:extLst>
          </p:cNvPr>
          <p:cNvSpPr/>
          <p:nvPr>
            <p:custDataLst>
              <p:tags r:id="rId8"/>
            </p:custDataLst>
          </p:nvPr>
        </p:nvSpPr>
        <p:spPr bwMode="gray">
          <a:xfrm>
            <a:off x="3852333" y="4588933"/>
            <a:ext cx="273051" cy="146051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9051" tIns="0" rIns="19051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  <a:defRPr/>
            </a:pPr>
            <a:fld id="{9D851638-D7DD-4CC6-A753-55E2115EEEA0}" type="datetime'''''''''16''''''''''''''''''6'''''''''''''''">
              <a:rPr lang="en-GB" altLang="en-US" sz="1067">
                <a:solidFill>
                  <a:srgbClr val="262626"/>
                </a:solidFill>
              </a:rPr>
              <a:pPr lvl="0" algn="ctr">
                <a:lnSpc>
                  <a:spcPct val="90000"/>
                </a:lnSpc>
                <a:defRPr/>
              </a:pPr>
              <a:t>166</a:t>
            </a:fld>
            <a:endParaRPr lang="en-US" sz="1067">
              <a:solidFill>
                <a:srgbClr val="262626"/>
              </a:solidFill>
              <a:sym typeface="+mn-lt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50EDCE5-9F49-4571-C70A-49421041C6EB}"/>
              </a:ext>
            </a:extLst>
          </p:cNvPr>
          <p:cNvSpPr/>
          <p:nvPr>
            <p:custDataLst>
              <p:tags r:id="rId9"/>
            </p:custDataLst>
          </p:nvPr>
        </p:nvSpPr>
        <p:spPr bwMode="gray">
          <a:xfrm>
            <a:off x="5484284" y="5010151"/>
            <a:ext cx="194733" cy="146051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9051" tIns="0" rIns="19051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  <a:defRPr/>
            </a:pPr>
            <a:fld id="{D08EF2F3-BEBE-4C4B-93F2-C46CDE2378E8}" type="datetime'''''''''5''''7'''''''''''''''''''''''''''''''''''''''''">
              <a:rPr lang="en-GB" altLang="en-US" sz="1067">
                <a:solidFill>
                  <a:srgbClr val="262626"/>
                </a:solidFill>
              </a:rPr>
              <a:pPr lvl="0" algn="ctr">
                <a:lnSpc>
                  <a:spcPct val="90000"/>
                </a:lnSpc>
                <a:defRPr/>
              </a:pPr>
              <a:t>57</a:t>
            </a:fld>
            <a:endParaRPr lang="en-US" sz="1067">
              <a:solidFill>
                <a:srgbClr val="262626"/>
              </a:solidFill>
              <a:sym typeface="+mn-lt"/>
            </a:endParaRPr>
          </a:p>
        </p:txBody>
      </p:sp>
      <p:graphicFrame>
        <p:nvGraphicFramePr>
          <p:cNvPr id="84" name="Chart 83">
            <a:extLst>
              <a:ext uri="{FF2B5EF4-FFF2-40B4-BE49-F238E27FC236}">
                <a16:creationId xmlns:a16="http://schemas.microsoft.com/office/drawing/2014/main" id="{866B9653-11D1-1B60-A193-B7895C824A45}"/>
              </a:ext>
            </a:extLst>
          </p:cNvPr>
          <p:cNvGraphicFramePr/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917605619"/>
              </p:ext>
            </p:extLst>
          </p:nvPr>
        </p:nvGraphicFramePr>
        <p:xfrm>
          <a:off x="6235701" y="1909234"/>
          <a:ext cx="5797551" cy="3613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58" name="Rectangle 57">
            <a:extLst>
              <a:ext uri="{FF2B5EF4-FFF2-40B4-BE49-F238E27FC236}">
                <a16:creationId xmlns:a16="http://schemas.microsoft.com/office/drawing/2014/main" id="{9D6151AC-FBB8-5725-16F0-1D84833B9CB1}"/>
              </a:ext>
            </a:extLst>
          </p:cNvPr>
          <p:cNvSpPr/>
          <p:nvPr>
            <p:custDataLst>
              <p:tags r:id="rId11"/>
            </p:custDataLst>
          </p:nvPr>
        </p:nvSpPr>
        <p:spPr bwMode="gray">
          <a:xfrm>
            <a:off x="6606117" y="1839384"/>
            <a:ext cx="273051" cy="146051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9051" tIns="0" rIns="19051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  <a:defRPr/>
            </a:pPr>
            <a:fld id="{0817AF60-F27F-44B4-B6B4-4A058CD095D5}" type="datetime'''''''''''''''''1''''''''''''''''''5''5'''''''''''''''">
              <a:rPr lang="en-GB" altLang="en-US" sz="1067">
                <a:solidFill>
                  <a:srgbClr val="223053"/>
                </a:solidFill>
              </a:rPr>
              <a:pPr lvl="0" algn="ctr">
                <a:lnSpc>
                  <a:spcPct val="90000"/>
                </a:lnSpc>
                <a:defRPr/>
              </a:pPr>
              <a:t>155</a:t>
            </a:fld>
            <a:endParaRPr lang="en-US" sz="1067">
              <a:solidFill>
                <a:srgbClr val="223053"/>
              </a:solidFill>
              <a:sym typeface="+mn-lt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A579FDE-9998-68F5-9B58-ACD09A9E4845}"/>
              </a:ext>
            </a:extLst>
          </p:cNvPr>
          <p:cNvSpPr/>
          <p:nvPr>
            <p:custDataLst>
              <p:tags r:id="rId12"/>
            </p:custDataLst>
          </p:nvPr>
        </p:nvSpPr>
        <p:spPr bwMode="gray">
          <a:xfrm>
            <a:off x="10629900" y="4806951"/>
            <a:ext cx="194733" cy="146051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9051" tIns="0" rIns="19051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  <a:defRPr/>
            </a:pPr>
            <a:fld id="{9498E16A-CD2A-4FDF-8877-292D052289BD}" type="datetime'''''''1''''''''''''''''9'''''''''''''''''''''''''''''">
              <a:rPr lang="en-GB" altLang="en-US" sz="1067">
                <a:solidFill>
                  <a:srgbClr val="223053"/>
                </a:solidFill>
              </a:rPr>
              <a:pPr lvl="0" algn="ctr">
                <a:lnSpc>
                  <a:spcPct val="90000"/>
                </a:lnSpc>
                <a:defRPr/>
              </a:pPr>
              <a:t>19</a:t>
            </a:fld>
            <a:endParaRPr lang="en-US" sz="1067">
              <a:solidFill>
                <a:srgbClr val="223053"/>
              </a:solidFill>
              <a:sym typeface="+mn-lt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D29D7B0-591C-8257-D85A-3000B91BD4D7}"/>
              </a:ext>
            </a:extLst>
          </p:cNvPr>
          <p:cNvSpPr/>
          <p:nvPr>
            <p:custDataLst>
              <p:tags r:id="rId13"/>
            </p:custDataLst>
          </p:nvPr>
        </p:nvSpPr>
        <p:spPr bwMode="gray">
          <a:xfrm>
            <a:off x="7442200" y="4074584"/>
            <a:ext cx="194733" cy="146051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9051" tIns="0" rIns="19051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  <a:defRPr/>
            </a:pPr>
            <a:fld id="{F2D97377-FC33-4126-A9BD-ED318A6942A6}" type="datetime'''''''5''''''''''''''''3'''''''">
              <a:rPr lang="en-GB" altLang="en-US" sz="1067">
                <a:solidFill>
                  <a:srgbClr val="223053"/>
                </a:solidFill>
              </a:rPr>
              <a:pPr lvl="0" algn="ctr">
                <a:lnSpc>
                  <a:spcPct val="90000"/>
                </a:lnSpc>
                <a:defRPr/>
              </a:pPr>
              <a:t>53</a:t>
            </a:fld>
            <a:endParaRPr lang="en-US" sz="1067">
              <a:solidFill>
                <a:srgbClr val="223053"/>
              </a:solidFill>
              <a:sym typeface="+mn-l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009551A-CB0D-BB16-8A5D-626930AED71A}"/>
              </a:ext>
            </a:extLst>
          </p:cNvPr>
          <p:cNvSpPr/>
          <p:nvPr>
            <p:custDataLst>
              <p:tags r:id="rId14"/>
            </p:custDataLst>
          </p:nvPr>
        </p:nvSpPr>
        <p:spPr bwMode="gray">
          <a:xfrm>
            <a:off x="8238067" y="4707467"/>
            <a:ext cx="194733" cy="146051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9051" tIns="0" rIns="19051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  <a:defRPr/>
            </a:pPr>
            <a:fld id="{D50477C7-C4B6-4205-9B5C-444305172339}" type="datetime'''''''''''''''''''''''''''2''''''''4'''''''''''''''">
              <a:rPr lang="en-GB" altLang="en-US" sz="1067">
                <a:solidFill>
                  <a:srgbClr val="223053"/>
                </a:solidFill>
              </a:rPr>
              <a:pPr lvl="0" algn="ctr">
                <a:lnSpc>
                  <a:spcPct val="90000"/>
                </a:lnSpc>
                <a:defRPr/>
              </a:pPr>
              <a:t>24</a:t>
            </a:fld>
            <a:endParaRPr lang="en-US" sz="1067">
              <a:solidFill>
                <a:srgbClr val="223053"/>
              </a:solidFill>
              <a:sym typeface="+mn-lt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FE4225B-C356-8B7E-40DF-D9F1C389FAAE}"/>
              </a:ext>
            </a:extLst>
          </p:cNvPr>
          <p:cNvSpPr/>
          <p:nvPr>
            <p:custDataLst>
              <p:tags r:id="rId15"/>
            </p:custDataLst>
          </p:nvPr>
        </p:nvSpPr>
        <p:spPr bwMode="gray">
          <a:xfrm>
            <a:off x="9036051" y="4751917"/>
            <a:ext cx="194733" cy="146051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9051" tIns="0" rIns="19051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  <a:defRPr/>
            </a:pPr>
            <a:fld id="{5D2A988A-B1D7-4363-AA21-870B60741D9F}" type="datetime'''''2''''''''''''''''''''''''''''''''''''''''''''2'">
              <a:rPr lang="en-GB" altLang="en-US" sz="1067">
                <a:solidFill>
                  <a:srgbClr val="223053"/>
                </a:solidFill>
              </a:rPr>
              <a:pPr lvl="0" algn="ctr">
                <a:lnSpc>
                  <a:spcPct val="90000"/>
                </a:lnSpc>
                <a:defRPr/>
              </a:pPr>
              <a:t>22</a:t>
            </a:fld>
            <a:endParaRPr lang="en-US" sz="1067">
              <a:solidFill>
                <a:srgbClr val="223053"/>
              </a:solidFill>
              <a:sym typeface="+mn-lt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614B412-B1E6-CE6E-C55F-EB360E9909E8}"/>
              </a:ext>
            </a:extLst>
          </p:cNvPr>
          <p:cNvSpPr/>
          <p:nvPr>
            <p:custDataLst>
              <p:tags r:id="rId16"/>
            </p:custDataLst>
          </p:nvPr>
        </p:nvSpPr>
        <p:spPr bwMode="gray">
          <a:xfrm>
            <a:off x="11425767" y="4883151"/>
            <a:ext cx="194733" cy="146051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9051" tIns="0" rIns="19051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  <a:defRPr/>
            </a:pPr>
            <a:fld id="{0D1406A7-3D8D-46E4-9B90-B287CE99D391}" type="datetime'''1''''''''''''''''''''''''''''''''''''''''''''''6'">
              <a:rPr lang="en-GB" altLang="en-US" sz="1067">
                <a:solidFill>
                  <a:srgbClr val="223053"/>
                </a:solidFill>
              </a:rPr>
              <a:pPr lvl="0" algn="ctr">
                <a:lnSpc>
                  <a:spcPct val="90000"/>
                </a:lnSpc>
                <a:defRPr/>
              </a:pPr>
              <a:t>16</a:t>
            </a:fld>
            <a:endParaRPr lang="en-US" sz="1067">
              <a:solidFill>
                <a:srgbClr val="223053"/>
              </a:solidFill>
              <a:sym typeface="+mn-lt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07DD289-C5E1-FE25-A196-C87D3D1CEA8C}"/>
              </a:ext>
            </a:extLst>
          </p:cNvPr>
          <p:cNvSpPr/>
          <p:nvPr>
            <p:custDataLst>
              <p:tags r:id="rId17"/>
            </p:custDataLst>
          </p:nvPr>
        </p:nvSpPr>
        <p:spPr bwMode="gray">
          <a:xfrm>
            <a:off x="9831918" y="4794251"/>
            <a:ext cx="194733" cy="146051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9051" tIns="0" rIns="19051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  <a:defRPr/>
            </a:pPr>
            <a:fld id="{D30B65EE-5FE4-4962-9834-24A7F8BDA551}" type="datetime'2''''''''''''''''''''''''''''''''''''''0'''''''">
              <a:rPr lang="en-GB" altLang="en-US" sz="1067">
                <a:solidFill>
                  <a:srgbClr val="223053"/>
                </a:solidFill>
              </a:rPr>
              <a:pPr lvl="0" algn="ctr">
                <a:lnSpc>
                  <a:spcPct val="90000"/>
                </a:lnSpc>
                <a:defRPr/>
              </a:pPr>
              <a:t>20</a:t>
            </a:fld>
            <a:endParaRPr lang="en-US" sz="1067">
              <a:solidFill>
                <a:srgbClr val="223053"/>
              </a:solidFill>
              <a:sym typeface="+mn-lt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91167020-1D51-CFE7-996A-F6B60EEB479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096" y="5625779"/>
            <a:ext cx="400051" cy="400051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670EADB-DC8A-B8CD-9D47-00E889A676F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25" y="5625779"/>
            <a:ext cx="400051" cy="400051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95C9AE3F-B815-21C4-C60B-F9516F20AD0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005" y="5625779"/>
            <a:ext cx="400051" cy="400051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32351F3-64CA-096F-0E89-B026B830E64E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028" y="5625779"/>
            <a:ext cx="400051" cy="400051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49331F55-779E-5053-35A0-A34EACFD45C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740" y="5625779"/>
            <a:ext cx="400051" cy="400051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DF7F5D8-33A5-8131-AD74-1D5F55675F44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51" y="5625779"/>
            <a:ext cx="400051" cy="400051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8782F98F-27AC-3955-09C8-88BD056990BB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831" y="5627896"/>
            <a:ext cx="397933" cy="39793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F3428BC3-4AA8-A4A5-42AD-D5CD991679C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047" y="5628591"/>
            <a:ext cx="397239" cy="397239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5756B522-5D2C-DC9A-3378-C341773B27A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50" y="5626835"/>
            <a:ext cx="398996" cy="398996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63494AFA-F168-2770-77E6-96D270BAD26A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553" y="5626834"/>
            <a:ext cx="398996" cy="398996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500BB7E6-EBA6-7A8B-F0F1-F4E0F0F34B70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7818" y="5626835"/>
            <a:ext cx="398996" cy="398996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9F4519C7-341A-4E3D-117F-17DCCC22C71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773" y="5626835"/>
            <a:ext cx="398996" cy="398996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774F79A6-22CD-E536-3B78-CB9C7DE7A66C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462" y="5626834"/>
            <a:ext cx="398996" cy="398996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AEF558F-98DD-DAD4-A834-4B9A910310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727" y="5626835"/>
            <a:ext cx="398996" cy="39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9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726F2F4-C3B2-4449-A486-09AD93D1E2C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37827410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592" imgH="595" progId="TCLayout.ActiveDocument.1">
                  <p:embed/>
                </p:oleObj>
              </mc:Choice>
              <mc:Fallback>
                <p:oleObj name="think-cell Slide" r:id="rId18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726F2F4-C3B2-4449-A486-09AD93D1E2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C1E14-AE87-393C-879E-69647A0373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Sources: RCA finance presentation, Portas analysis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54B92C-66D7-9D56-EBE5-5C1412A7E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Revenue breakdown varies widely between large, small and AWT racecourses</a:t>
            </a:r>
          </a:p>
        </p:txBody>
      </p:sp>
      <p:cxnSp>
        <p:nvCxnSpPr>
          <p:cNvPr id="10" name="AutoShape 249">
            <a:extLst>
              <a:ext uri="{FF2B5EF4-FFF2-40B4-BE49-F238E27FC236}">
                <a16:creationId xmlns:a16="http://schemas.microsoft.com/office/drawing/2014/main" id="{ED0D8FA3-6EA6-CEBB-FFE6-AC6220ED47E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4698" y="1740789"/>
            <a:ext cx="352383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23315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Rectangle 8">
            <a:extLst>
              <a:ext uri="{FF2B5EF4-FFF2-40B4-BE49-F238E27FC236}">
                <a16:creationId xmlns:a16="http://schemas.microsoft.com/office/drawing/2014/main" id="{DC9E52ED-57F9-11C4-BF3E-58F13F643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700" y="1334781"/>
            <a:ext cx="43157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787400" eaLnBrk="0" hangingPunct="0"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1pPr>
            <a:lvl2pPr marL="742950" indent="-285750" defTabSz="787400" eaLnBrk="0" hangingPunct="0"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2pPr>
            <a:lvl3pPr marL="1143000" indent="-228600" defTabSz="787400" eaLnBrk="0" hangingPunct="0"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3pPr>
            <a:lvl4pPr marL="1600200" indent="-228600" defTabSz="787400" eaLnBrk="0" hangingPunct="0"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4pPr>
            <a:lvl5pPr marL="2057400" indent="-228600" defTabSz="787400" eaLnBrk="0" hangingPunct="0"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5pPr>
            <a:lvl6pPr marL="25146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6pPr>
            <a:lvl7pPr marL="29718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7pPr>
            <a:lvl8pPr marL="34290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8pPr>
            <a:lvl9pPr marL="38862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9pPr>
          </a:lstStyle>
          <a:p>
            <a:pPr eaLnBrk="1" hangingPunct="1">
              <a:spcAft>
                <a:spcPts val="0"/>
              </a:spcAft>
              <a:buSzPct val="120000"/>
            </a:pPr>
            <a:r>
              <a:rPr lang="en-GB" altLang="zh-CN" sz="12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Revenue breakdown large racecourses</a:t>
            </a:r>
          </a:p>
          <a:p>
            <a:pPr eaLnBrk="1" hangingPunct="1">
              <a:spcAft>
                <a:spcPts val="0"/>
              </a:spcAft>
              <a:buSzPct val="120000"/>
            </a:pPr>
            <a:r>
              <a:rPr lang="en-GB" altLang="zh-CN" sz="120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%</a:t>
            </a:r>
          </a:p>
        </p:txBody>
      </p:sp>
      <p:cxnSp>
        <p:nvCxnSpPr>
          <p:cNvPr id="21" name="AutoShape 249">
            <a:extLst>
              <a:ext uri="{FF2B5EF4-FFF2-40B4-BE49-F238E27FC236}">
                <a16:creationId xmlns:a16="http://schemas.microsoft.com/office/drawing/2014/main" id="{71B44A74-8365-202D-4366-5CF06499EF7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34399" y="1740789"/>
            <a:ext cx="352383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23315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" name="Rectangle 8">
            <a:extLst>
              <a:ext uri="{FF2B5EF4-FFF2-40B4-BE49-F238E27FC236}">
                <a16:creationId xmlns:a16="http://schemas.microsoft.com/office/drawing/2014/main" id="{45471BBD-EB5F-5CE1-4398-8DDAC9256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4401" y="1334781"/>
            <a:ext cx="43157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787400" eaLnBrk="0" hangingPunct="0"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1pPr>
            <a:lvl2pPr marL="742950" indent="-285750" defTabSz="787400" eaLnBrk="0" hangingPunct="0"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2pPr>
            <a:lvl3pPr marL="1143000" indent="-228600" defTabSz="787400" eaLnBrk="0" hangingPunct="0"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3pPr>
            <a:lvl4pPr marL="1600200" indent="-228600" defTabSz="787400" eaLnBrk="0" hangingPunct="0"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4pPr>
            <a:lvl5pPr marL="2057400" indent="-228600" defTabSz="787400" eaLnBrk="0" hangingPunct="0"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5pPr>
            <a:lvl6pPr marL="25146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6pPr>
            <a:lvl7pPr marL="29718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7pPr>
            <a:lvl8pPr marL="34290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8pPr>
            <a:lvl9pPr marL="38862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9pPr>
          </a:lstStyle>
          <a:p>
            <a:pPr eaLnBrk="1" hangingPunct="1">
              <a:spcAft>
                <a:spcPts val="0"/>
              </a:spcAft>
              <a:buSzPct val="120000"/>
            </a:pPr>
            <a:r>
              <a:rPr lang="en-GB" altLang="zh-CN" sz="12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Revenue breakdown small racecourses</a:t>
            </a:r>
          </a:p>
          <a:p>
            <a:pPr eaLnBrk="1" hangingPunct="1">
              <a:spcAft>
                <a:spcPts val="0"/>
              </a:spcAft>
              <a:buSzPct val="120000"/>
            </a:pPr>
            <a:r>
              <a:rPr lang="en-GB" altLang="zh-CN" sz="1200" i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%</a:t>
            </a:r>
          </a:p>
        </p:txBody>
      </p:sp>
      <p:cxnSp>
        <p:nvCxnSpPr>
          <p:cNvPr id="23" name="AutoShape 249">
            <a:extLst>
              <a:ext uri="{FF2B5EF4-FFF2-40B4-BE49-F238E27FC236}">
                <a16:creationId xmlns:a16="http://schemas.microsoft.com/office/drawing/2014/main" id="{F7CE6A1D-C18C-12E7-BEFB-232B7258676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33838" y="1740789"/>
            <a:ext cx="352383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23315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" name="Rectangle 8">
            <a:extLst>
              <a:ext uri="{FF2B5EF4-FFF2-40B4-BE49-F238E27FC236}">
                <a16:creationId xmlns:a16="http://schemas.microsoft.com/office/drawing/2014/main" id="{4CD789E5-FDF8-2782-0586-CD6A5B150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3840" y="1334781"/>
            <a:ext cx="43157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787400" eaLnBrk="0" hangingPunct="0"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1pPr>
            <a:lvl2pPr marL="742950" indent="-285750" defTabSz="787400" eaLnBrk="0" hangingPunct="0"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2pPr>
            <a:lvl3pPr marL="1143000" indent="-228600" defTabSz="787400" eaLnBrk="0" hangingPunct="0"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3pPr>
            <a:lvl4pPr marL="1600200" indent="-228600" defTabSz="787400" eaLnBrk="0" hangingPunct="0"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4pPr>
            <a:lvl5pPr marL="2057400" indent="-228600" defTabSz="787400" eaLnBrk="0" hangingPunct="0"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5pPr>
            <a:lvl6pPr marL="25146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6pPr>
            <a:lvl7pPr marL="29718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7pPr>
            <a:lvl8pPr marL="34290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8pPr>
            <a:lvl9pPr marL="38862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9pPr>
          </a:lstStyle>
          <a:p>
            <a:pPr eaLnBrk="1" hangingPunct="1">
              <a:spcAft>
                <a:spcPts val="0"/>
              </a:spcAft>
              <a:buSzPct val="120000"/>
            </a:pPr>
            <a:r>
              <a:rPr lang="en-GB" altLang="zh-CN" sz="12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Revenue breakdown AWT racecourses</a:t>
            </a:r>
          </a:p>
          <a:p>
            <a:pPr eaLnBrk="1" hangingPunct="1">
              <a:spcAft>
                <a:spcPts val="0"/>
              </a:spcAft>
              <a:buSzPct val="120000"/>
            </a:pPr>
            <a:r>
              <a:rPr lang="en-GB" altLang="zh-CN" sz="120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%</a:t>
            </a:r>
          </a:p>
        </p:txBody>
      </p:sp>
      <p:graphicFrame>
        <p:nvGraphicFramePr>
          <p:cNvPr id="141" name="Chart 140">
            <a:extLst>
              <a:ext uri="{FF2B5EF4-FFF2-40B4-BE49-F238E27FC236}">
                <a16:creationId xmlns:a16="http://schemas.microsoft.com/office/drawing/2014/main" id="{D70E7913-78DB-5F9A-307A-93AA2D928507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73015261"/>
              </p:ext>
            </p:extLst>
          </p:nvPr>
        </p:nvGraphicFramePr>
        <p:xfrm>
          <a:off x="8343901" y="2400301"/>
          <a:ext cx="2950633" cy="2605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4EBA6232-7285-400B-B304-4C42095D10BF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gray">
          <a:xfrm>
            <a:off x="10684933" y="3403600"/>
            <a:ext cx="298451" cy="213784"/>
          </a:xfrm>
          <a:prstGeom prst="rect">
            <a:avLst/>
          </a:prstGeom>
          <a:solidFill>
            <a:srgbClr val="1D537F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146429" indent="-14642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303573" indent="-15595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 marL="440479" indent="-13571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 marL="611908" indent="-1702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 marL="726194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1069053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6pPr>
            <a:lvl7pPr marL="1411912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7pPr>
            <a:lvl8pPr marL="1754771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8pPr>
            <a:lvl9pPr marL="2097629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3F8683F4-5CA1-4B1A-86B9-0AB2315698E7}" type="datetime'''''2''''''''''''''''''''''''''''''''%'">
              <a:rPr lang="en-GB" altLang="en-US" sz="1400" kern="0">
                <a:solidFill>
                  <a:schemeClr val="bg1"/>
                </a:solidFill>
                <a:latin typeface="+mn-lt"/>
              </a:rPr>
              <a:pPr marL="0" indent="0" algn="ctr">
                <a:spcBef>
                  <a:spcPct val="0"/>
                </a:spcBef>
                <a:buNone/>
              </a:pPr>
              <a:t>2%</a:t>
            </a:fld>
            <a:endParaRPr lang="en-GB" sz="1400" ker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4EBA6232-7285-400B-B304-4C42095D10BF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9571567" y="2546351"/>
            <a:ext cx="298451" cy="21378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146429" indent="-14642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303573" indent="-15595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 marL="440479" indent="-13571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 marL="611908" indent="-1702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 marL="726194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1069053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6pPr>
            <a:lvl7pPr marL="1411912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7pPr>
            <a:lvl8pPr marL="1754771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8pPr>
            <a:lvl9pPr marL="2097629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EA8571E0-B3FD-4608-8C6B-EDFE258E9D44}" type="datetime'''''''''''''''''''''3''''''''''''%'''''''''''''''''''''''">
              <a:rPr lang="en-GB" altLang="en-US" sz="1400" kern="0">
                <a:solidFill>
                  <a:schemeClr val="bg1"/>
                </a:solidFill>
                <a:latin typeface="+mn-lt"/>
              </a:rPr>
              <a:pPr marL="0" indent="0" algn="ctr">
                <a:spcBef>
                  <a:spcPct val="0"/>
                </a:spcBef>
                <a:buNone/>
              </a:pPr>
              <a:t>3%</a:t>
            </a:fld>
            <a:endParaRPr lang="en-GB" sz="1400" ker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5C65846-F600-0C16-1969-6030052D09FF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3189818" y="5761567"/>
            <a:ext cx="249767" cy="186267"/>
          </a:xfrm>
          <a:prstGeom prst="rect">
            <a:avLst/>
          </a:prstGeom>
          <a:solidFill>
            <a:srgbClr val="1D537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45527" indent="-245527" algn="ctr">
              <a:buFont typeface="Wingdings" panose="05000000000000000000" pitchFamily="2" charset="2"/>
              <a:buChar char="§"/>
            </a:pPr>
            <a:endParaRPr lang="en-GB" sz="1867" b="1" err="1">
              <a:solidFill>
                <a:schemeClr val="tx2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E08827B-6399-D9E8-F06A-870EDA30CF64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865718" y="5761567"/>
            <a:ext cx="249767" cy="186267"/>
          </a:xfrm>
          <a:prstGeom prst="rect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45527" indent="-245527" algn="ctr">
              <a:buFont typeface="Wingdings" panose="05000000000000000000" pitchFamily="2" charset="2"/>
              <a:buChar char="§"/>
            </a:pPr>
            <a:endParaRPr lang="en-GB" sz="1867" b="1" err="1">
              <a:solidFill>
                <a:schemeClr val="tx2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CEFFC16-7823-FBCA-8867-DF49119BE38A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4677834" y="5761567"/>
            <a:ext cx="249767" cy="186267"/>
          </a:xfrm>
          <a:prstGeom prst="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45527" indent="-245527" algn="ctr">
              <a:buFont typeface="Wingdings" panose="05000000000000000000" pitchFamily="2" charset="2"/>
              <a:buChar char="§"/>
            </a:pPr>
            <a:endParaRPr lang="en-GB" sz="1867" b="1" err="1">
              <a:solidFill>
                <a:schemeClr val="tx2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47D8C0B-1EFA-9078-6A21-02E19AA7DBC0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8301567" y="5761567"/>
            <a:ext cx="249767" cy="186267"/>
          </a:xfrm>
          <a:prstGeom prst="rect">
            <a:avLst/>
          </a:prstGeom>
          <a:solidFill>
            <a:schemeClr val="tx2"/>
          </a:solidFill>
          <a:ln w="15240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45527" indent="-245527" algn="ctr">
              <a:buFont typeface="Wingdings" panose="05000000000000000000" pitchFamily="2" charset="2"/>
              <a:buChar char="§"/>
            </a:pPr>
            <a:endParaRPr lang="en-GB" sz="1867" b="1" err="1">
              <a:solidFill>
                <a:schemeClr val="tx2"/>
              </a:solidFill>
            </a:endParaRPr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id="{4EBA6232-7285-400B-B304-4C42095D10BF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183218" y="5755217"/>
            <a:ext cx="1871133" cy="21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6429" indent="-14642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303573" indent="-15595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 marL="440479" indent="-13571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 marL="611908" indent="-1702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 marL="726194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1069053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6pPr>
            <a:lvl7pPr marL="1411912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7pPr>
            <a:lvl8pPr marL="1754771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8pPr>
            <a:lvl9pPr marL="2097629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1223EC18-EDB2-4D41-B4FF-717695160259}" type="datetime'Ra''c''''''egoer e''x''''p''''''endi''''''t''''u''r''e'''' '">
              <a:rPr lang="en-GB" altLang="en-US" sz="1400" kern="0">
                <a:latin typeface="+mn-lt"/>
              </a:rPr>
              <a:pPr marL="0" indent="0">
                <a:spcBef>
                  <a:spcPct val="0"/>
                </a:spcBef>
                <a:buNone/>
              </a:pPr>
              <a:t>Racegoer expenditure </a:t>
            </a:fld>
            <a:endParaRPr lang="en-GB" sz="1400" kern="0">
              <a:latin typeface="+mn-lt"/>
            </a:endParaRPr>
          </a:p>
        </p:txBody>
      </p:sp>
      <p:sp>
        <p:nvSpPr>
          <p:cNvPr id="68" name="Text Placeholder 7">
            <a:extLst>
              <a:ext uri="{FF2B5EF4-FFF2-40B4-BE49-F238E27FC236}">
                <a16:creationId xmlns:a16="http://schemas.microsoft.com/office/drawing/2014/main" id="{4EBA6232-7285-400B-B304-4C42095D10BF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3507317" y="5755217"/>
            <a:ext cx="1035051" cy="21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6429" indent="-14642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303573" indent="-15595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 marL="440479" indent="-13571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 marL="611908" indent="-1702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 marL="726194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1069053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6pPr>
            <a:lvl7pPr marL="1411912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7pPr>
            <a:lvl8pPr marL="1754771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8pPr>
            <a:lvl9pPr marL="2097629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7DB497F7-1325-4E99-89FD-7149C2EAE385}" type="datetime'''''''S''''p''''''''o''''''''''''ns''o''rs''''h''''i''p'">
              <a:rPr lang="en-GB" altLang="en-US" sz="1400" kern="0">
                <a:latin typeface="+mn-lt"/>
              </a:rPr>
              <a:pPr marL="0" indent="0">
                <a:spcBef>
                  <a:spcPct val="0"/>
                </a:spcBef>
                <a:buNone/>
              </a:pPr>
              <a:t>Sponsorship</a:t>
            </a:fld>
            <a:endParaRPr lang="en-GB" sz="1400" kern="0">
              <a:latin typeface="+mn-lt"/>
            </a:endParaRPr>
          </a:p>
        </p:txBody>
      </p:sp>
      <p:sp>
        <p:nvSpPr>
          <p:cNvPr id="69" name="Text Placeholder 7">
            <a:extLst>
              <a:ext uri="{FF2B5EF4-FFF2-40B4-BE49-F238E27FC236}">
                <a16:creationId xmlns:a16="http://schemas.microsoft.com/office/drawing/2014/main" id="{4EBA6232-7285-400B-B304-4C42095D10BF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4995334" y="5755217"/>
            <a:ext cx="3170767" cy="21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6429" indent="-14642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303573" indent="-15595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 marL="440479" indent="-13571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 marL="611908" indent="-1702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 marL="726194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1069053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6pPr>
            <a:lvl7pPr marL="1411912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7pPr>
            <a:lvl8pPr marL="1754771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8pPr>
            <a:lvl9pPr marL="2097629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67CF2148-411E-4296-B31F-FD6C3345CF3D}" type="datetime'Betti''ng inc''''''ome'' ''(medi''a'''' right''s and ''levy)'">
              <a:rPr lang="en-GB" altLang="en-US" sz="1400" kern="0">
                <a:latin typeface="+mn-lt"/>
              </a:rPr>
              <a:pPr marL="0" indent="0">
                <a:spcBef>
                  <a:spcPct val="0"/>
                </a:spcBef>
                <a:buNone/>
              </a:pPr>
              <a:t>Betting income (media rights and levy)</a:t>
            </a:fld>
            <a:endParaRPr lang="en-GB" sz="1400" kern="0">
              <a:latin typeface="+mn-lt"/>
            </a:endParaRPr>
          </a:p>
        </p:txBody>
      </p:sp>
      <p:sp>
        <p:nvSpPr>
          <p:cNvPr id="67" name="Text Placeholder 7">
            <a:extLst>
              <a:ext uri="{FF2B5EF4-FFF2-40B4-BE49-F238E27FC236}">
                <a16:creationId xmlns:a16="http://schemas.microsoft.com/office/drawing/2014/main" id="{4EBA6232-7285-400B-B304-4C42095D10BF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8619068" y="5755217"/>
            <a:ext cx="1426633" cy="21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6429" indent="-14642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303573" indent="-15595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 marL="440479" indent="-13571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 marL="611908" indent="-1702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 marL="726194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1069053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6pPr>
            <a:lvl7pPr marL="1411912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7pPr>
            <a:lvl8pPr marL="1754771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8pPr>
            <a:lvl9pPr marL="2097629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ADE8B8B7-2400-4C2D-A18F-D44CA0F74322}" type="datetime'''''''O''wn''''er'''' ''entr''''''''''''''''''y ''f''''ees'''">
              <a:rPr lang="en-GB" altLang="en-US" sz="1400" kern="0">
                <a:latin typeface="+mn-lt"/>
              </a:rPr>
              <a:pPr marL="0" indent="0">
                <a:spcBef>
                  <a:spcPct val="0"/>
                </a:spcBef>
                <a:buNone/>
              </a:pPr>
              <a:t>Owner entry fees</a:t>
            </a:fld>
            <a:endParaRPr lang="en-GB" sz="1400" kern="0">
              <a:latin typeface="+mn-lt"/>
            </a:endParaRPr>
          </a:p>
        </p:txBody>
      </p:sp>
      <p:graphicFrame>
        <p:nvGraphicFramePr>
          <p:cNvPr id="143" name="Chart 142">
            <a:extLst>
              <a:ext uri="{FF2B5EF4-FFF2-40B4-BE49-F238E27FC236}">
                <a16:creationId xmlns:a16="http://schemas.microsoft.com/office/drawing/2014/main" id="{DB4F378C-7EED-550E-D2D3-FEEC26C3C0E8}"/>
              </a:ext>
            </a:extLst>
          </p:cNvPr>
          <p:cNvGraphicFramePr/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985543215"/>
              </p:ext>
            </p:extLst>
          </p:nvPr>
        </p:nvGraphicFramePr>
        <p:xfrm>
          <a:off x="4629152" y="2400301"/>
          <a:ext cx="2950633" cy="2605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89" name="Text Placeholder 7">
            <a:extLst>
              <a:ext uri="{FF2B5EF4-FFF2-40B4-BE49-F238E27FC236}">
                <a16:creationId xmlns:a16="http://schemas.microsoft.com/office/drawing/2014/main" id="{FD40CEAF-ADAD-C217-F005-FFBC73729EE7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5856817" y="2546351"/>
            <a:ext cx="298451" cy="21378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146429" indent="-14642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303573" indent="-15595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 marL="440479" indent="-13571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 marL="611908" indent="-1702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 marL="726194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1069053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6pPr>
            <a:lvl7pPr marL="1411912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7pPr>
            <a:lvl8pPr marL="1754771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8pPr>
            <a:lvl9pPr marL="2097629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C767DEC4-F964-4882-B8AA-8BBAEAC7B9F5}" type="datetime'''''''''''''''''''''''''''3''''''%'''''''">
              <a:rPr lang="en-GB" altLang="en-US" sz="1400" kern="0">
                <a:solidFill>
                  <a:schemeClr val="bg1"/>
                </a:solidFill>
                <a:latin typeface="+mn-lt"/>
              </a:rPr>
              <a:pPr marL="0" indent="0" algn="ctr">
                <a:spcBef>
                  <a:spcPct val="0"/>
                </a:spcBef>
                <a:buNone/>
              </a:pPr>
              <a:t>3%</a:t>
            </a:fld>
            <a:endParaRPr lang="en-GB" sz="1400" ker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9" name="Text Placeholder 7">
            <a:extLst>
              <a:ext uri="{FF2B5EF4-FFF2-40B4-BE49-F238E27FC236}">
                <a16:creationId xmlns:a16="http://schemas.microsoft.com/office/drawing/2014/main" id="{4EBA6232-7285-400B-B304-4C42095D10BF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6877051" y="4030133"/>
            <a:ext cx="298451" cy="213784"/>
          </a:xfrm>
          <a:prstGeom prst="rect">
            <a:avLst/>
          </a:prstGeom>
          <a:solidFill>
            <a:srgbClr val="1D537F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146429" indent="-14642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303573" indent="-15595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 marL="440479" indent="-13571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 marL="611908" indent="-1702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 marL="726194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1069053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6pPr>
            <a:lvl7pPr marL="1411912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7pPr>
            <a:lvl8pPr marL="1754771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8pPr>
            <a:lvl9pPr marL="2097629" indent="-1130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75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0BA265DA-FFDD-4422-923A-4E9507A37B4C}" type="datetime'''''''4%'''''''''''''''''''''''''''''''''''''''">
              <a:rPr lang="en-GB" altLang="en-US" sz="1400" kern="0">
                <a:solidFill>
                  <a:schemeClr val="bg1"/>
                </a:solidFill>
                <a:latin typeface="+mn-lt"/>
              </a:rPr>
              <a:pPr marL="0" indent="0" algn="ctr">
                <a:spcBef>
                  <a:spcPct val="0"/>
                </a:spcBef>
                <a:buNone/>
              </a:pPr>
              <a:t>4%</a:t>
            </a:fld>
            <a:endParaRPr lang="en-GB" sz="1400" kern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42" name="Chart 141">
            <a:extLst>
              <a:ext uri="{FF2B5EF4-FFF2-40B4-BE49-F238E27FC236}">
                <a16:creationId xmlns:a16="http://schemas.microsoft.com/office/drawing/2014/main" id="{44904100-1CF0-F1F0-7B48-F877C82FFEA3}"/>
              </a:ext>
            </a:extLst>
          </p:cNvPr>
          <p:cNvGraphicFramePr/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3391650549"/>
              </p:ext>
            </p:extLst>
          </p:nvPr>
        </p:nvGraphicFramePr>
        <p:xfrm>
          <a:off x="690034" y="2400301"/>
          <a:ext cx="2950633" cy="2605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</p:spTree>
    <p:extLst>
      <p:ext uri="{BB962C8B-B14F-4D97-AF65-F5344CB8AC3E}">
        <p14:creationId xmlns:p14="http://schemas.microsoft.com/office/powerpoint/2010/main" val="392940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0cf207fb-e1fa-40f0-a3e6-ea64eedcc77b"/>
  <p:tag name="THINKCELLPRESENTATIONDONOTDELETE" val="&lt;?xml version=&quot;1.0&quot; encoding=&quot;UTF-16&quot; standalone=&quot;yes&quot;?&gt;&lt;root reqver=&quot;27037&quot;&gt;&lt;version val=&quot;32910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7&quot;&gt;&lt;elem m_fUsage=&quot;3.30048999999999992383E+00&quot;&gt;&lt;m_msothmcolidx val=&quot;0&quot;/&gt;&lt;m_rgb r=&quot;1D&quot; g=&quot;53&quot; b=&quot;7F&quot;/&gt;&lt;/elem&gt;&lt;elem m_fUsage=&quot;1.16656613910000017675E+00&quot;&gt;&lt;m_msothmcolidx val=&quot;0&quot;/&gt;&lt;m_rgb r=&quot;C0&quot; g=&quot;00&quot; b=&quot;00&quot;/&gt;&lt;/elem&gt;&lt;elem m_fUsage=&quot;1.13439690000000026338E+00&quot;&gt;&lt;m_msothmcolidx val=&quot;0&quot;/&gt;&lt;m_rgb r=&quot;58&quot; g=&quot;74&quot; b=&quot;BA&quot;/&gt;&lt;/elem&gt;&lt;elem m_fUsage=&quot;7.29000000000000092371E-01&quot;&gt;&lt;m_msothmcolidx val=&quot;0&quot;/&gt;&lt;m_rgb r=&quot;E6&quot; g=&quot;E6&quot; b=&quot;E6&quot;/&gt;&lt;/elem&gt;&lt;elem m_fUsage=&quot;5.31441000000000163261E-01&quot;&gt;&lt;m_msothmcolidx val=&quot;0&quot;/&gt;&lt;m_rgb r=&quot;BE&quot; g=&quot;DA&quot; b=&quot;F0&quot;/&gt;&lt;/elem&gt;&lt;elem m_fUsage=&quot;3.13810596090000171188E-01&quot;&gt;&lt;m_msothmcolidx val=&quot;0&quot;/&gt;&lt;m_rgb r=&quot;DC&quot; g=&quot;17&quot; b=&quot;01&quot;/&gt;&lt;/elem&gt;&lt;elem m_fUsage=&quot;2.82429536481000165171E-01&quot;&gt;&lt;m_msothmcolidx val=&quot;0&quot;/&gt;&lt;m_rgb r=&quot;FB&quot; g=&quot;BF&quot; b=&quot;6F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bJEAJRmU2PeV0cgDntD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RP7aQOX4XuwC2h4nsky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kfbmuZXO_5mBjio8YCB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_jqkqHujYIKg1m_iBv1f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t.HoUXItn6LzpzGB5Xf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07jWBlCZhJW8AGVh9FID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yvCOlOGEBZhEbFgNv2io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ulujWmxat5uNtrMzhQp7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6Nvd7Qx.xoEoYcA6HOV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ypTSZAkfi._nGDadNMS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tznwAoCHpN2yUw5TYKZ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2h.RijauINK8EmW6uwS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nH0Cte.RNFZs1dzY3vgl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9WnO1l7W84PQGPTF.GOC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VABGrL2W55.5mEYin_lq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fwycR7nQtqlW6s620xat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dulz4f_fgIqeAlb_ZARX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o4FdU8MsoSTY2x.c_7H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F8jaeKR9c0j1_LsDt1t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9liCJp8mh1z62E8Xcjgw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rLpQCLIDox5teyPiXXM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78m8SUStwPuB71fQ.GP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bJEAJRmU2PeV0cgDntD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bHSTvOSoiGWtygk_MHp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Q7BtF9vvjJt1NZBxDaA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_k7WuUMXxrf0lyz7BA9k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xhsJWnGo7Fqo26WvmRn8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vvwHZ5hmqMseRqKi0.ER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bJEAJRmU2PeV0cgDntD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Z_IcHoi.2gAzSOHkoZA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bJEAJRmU2PeV0cgDntD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xzGwrrC06h6GeXkjsV_I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bJEAJRmU2PeV0cgDntD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2Q0i6yHcr3hHrAlAOXJT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bJEAJRmU2PeV0cgDntD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2h.RijauINK8EmW6uwS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bJEAJRmU2PeV0cgDntD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bJEAJRmU2PeV0cgDntD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00XSZ8MB6DzGKrL6Anp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AiT5.5yWLxN7olIvlNVl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ZKWMYPojif_WjlLQ2QKs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ShmCAJS3nFUNJGlHq0BB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mn1cXchJ.1yULl3bNHx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aDayqiNWhT0cb57EeMW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MtJr2kjUMkRGU_VXiFE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2bJrZ6ZLaJqdo1Jl693X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8XZK3C.fEHrKDW1cng.s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FKpIWUykqlpAv8DOfpA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qlXZMx611ljaBtV98Iq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I85OyV37udXxn4IdLpl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M_6yokDXWb2ZMgPzeER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NQOy_wdNRqBBrET1hHO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TRsBZmsxCMUI44.y4rls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VDxj5LXS00qFag4yoCX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qM5679dAXbInvp51dHi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rw08DQNmhm7E1iWJPBB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zCPsJBTXpNdV0OVjeOGq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wipio9BdpSCwnCGCR4i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CMTzQMuor1r2G78jxGb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awka_laH_3X_RBhuzCr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LOuG4Pe3FB31nPGGE45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7gq9f6wzpOf_1FW6V2jl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z6niXLiTglQzDTN4pU3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XEyGqtuA_cIU_jO4zek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bJEAJRmU2PeV0cgDntD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bEFU437DpR_HcZDS2XW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.HH1NrFFaJdZAr3_NKp4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u8FAAchqyjnXgeO5QZA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KUWbAwTm7NY0biKrlcr8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4oXfeY35lVmV7D5_BRU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6UYtopv4Uagtdx1uQlUk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fYzEA4MZjxzvtUlqFNh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7RxlRLshfZu8e0F_Q.0x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3dGNwiYvwIS3Tt07kmZ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b0zJVsqKvcBxZnmgkwoj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JcepojHu6Ju5zfRDxaR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xCv4c99UExkMJSxFWWa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ZGpS31p2XOGxbsKDUP5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IymLwVukPg7Zb7Vaf0nC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bpUaf_IWCBzK8cDd2CFK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uFeZovhAyQJ.M7YzCf5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fdmrdJEn5_UKWcZTGmg2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8QU_P69FpyIJ0j87loG3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yNsajlHV16JmyYFAPay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sgiNayRw8.C6EB4EkYE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bJEAJRmU2PeV0cgDntD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ixOFjI3gtNhvyI6WKNG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ZccShpA.fnpPsZyUF2oV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52Sy5KiIxCam36eVKrJe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av2UQJzBAsJYtk8RAk0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uRmKyMnGCN5WeYkc0jM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lRHyxSQAEMeVcJQqYx5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DCQRmIVThQ1gYJD1aCo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9yn9LuT_G1eTOV0_BCZ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bhkKYIXJmf6AD9xOg_Fl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WNDb7iA3JrjGAihYnO7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HGHsOqKVXIpbinx2737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sQNY8jG4G_sIQ9kdY5G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XvHrAejEHWZNKssT9ZQ0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r.C4G79Cs.226slZTl3Z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0uLAIqvIb7_s_IAVvYu3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sREY6KbwFoW.YfYnI8a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1q8QhPmVCP_XOa8hJNkb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MqnN9WZXFpUtTCAbPMu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HPfKHetbaEqrEzGWayMQ"/>
</p:tagLst>
</file>

<file path=ppt/theme/theme1.xml><?xml version="1.0" encoding="utf-8"?>
<a:theme xmlns:a="http://schemas.openxmlformats.org/drawingml/2006/main" name="Portas Theme">
  <a:themeElements>
    <a:clrScheme name="Portas Theme">
      <a:dk1>
        <a:srgbClr val="262626"/>
      </a:dk1>
      <a:lt1>
        <a:srgbClr val="FFFFFF"/>
      </a:lt1>
      <a:dk2>
        <a:srgbClr val="223053"/>
      </a:dk2>
      <a:lt2>
        <a:srgbClr val="FFFFFF"/>
      </a:lt2>
      <a:accent1>
        <a:srgbClr val="5DA2DA"/>
      </a:accent1>
      <a:accent2>
        <a:srgbClr val="9097A9"/>
      </a:accent2>
      <a:accent3>
        <a:srgbClr val="E9EAEE"/>
      </a:accent3>
      <a:accent4>
        <a:srgbClr val="E25146"/>
      </a:accent4>
      <a:accent5>
        <a:srgbClr val="F8D344"/>
      </a:accent5>
      <a:accent6>
        <a:srgbClr val="86CB92"/>
      </a:accent6>
      <a:hlink>
        <a:srgbClr val="5DA2DA"/>
      </a:hlink>
      <a:folHlink>
        <a:srgbClr val="CED0D9"/>
      </a:folHlink>
    </a:clrScheme>
    <a:fontScheme name="Portas Theme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8575">
          <a:solidFill>
            <a:schemeClr val="accent1"/>
          </a:solidFill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184150" indent="-184150" algn="ctr">
          <a:buFont typeface="Wingdings" panose="05000000000000000000" pitchFamily="2" charset="2"/>
          <a:buChar char="§"/>
          <a:defRPr sz="1400" b="1" dirty="0" err="1" smtClean="0">
            <a:solidFill>
              <a:schemeClr val="tx2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L="285750" indent="-180000" algn="l">
          <a:spcBef>
            <a:spcPts val="0"/>
          </a:spcBef>
          <a:spcAft>
            <a:spcPts val="600"/>
          </a:spcAft>
          <a:buClr>
            <a:schemeClr val="tx2"/>
          </a:buClr>
          <a:buFont typeface="Wingdings" panose="05000000000000000000" pitchFamily="2" charset="2"/>
          <a:buChar char="§"/>
          <a:defRPr sz="1400" kern="0" dirty="0" smtClean="0">
            <a:solidFill>
              <a:schemeClr val="tx2"/>
            </a:solidFill>
            <a:latin typeface="+mj-lt"/>
            <a:cs typeface="Arial" panose="020B0604020202020204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D10909"/>
        </a:dk2>
        <a:lt2>
          <a:srgbClr val="D1D1D1"/>
        </a:lt2>
        <a:accent1>
          <a:srgbClr val="EAEAEA"/>
        </a:accent1>
        <a:accent2>
          <a:srgbClr val="CCCCCC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9B9B9"/>
        </a:accent6>
        <a:hlink>
          <a:srgbClr val="909090"/>
        </a:hlink>
        <a:folHlink>
          <a:srgbClr val="D109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rtas_Consulting.pptx" id="{17AF9EAA-31AA-4E92-9566-5FA343E272B9}" vid="{4B3BAC7D-FFD9-4858-B2D0-6ABB6BEA44C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86DF2D4-F89E-4629-9B9A-20C2A3830216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1685</TotalTime>
  <Words>859</Words>
  <Application>Microsoft Macintosh PowerPoint</Application>
  <PresentationFormat>Widescreen</PresentationFormat>
  <Paragraphs>215</Paragraphs>
  <Slides>12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Bellefair</vt:lpstr>
      <vt:lpstr>Calibri</vt:lpstr>
      <vt:lpstr>Open Sans</vt:lpstr>
      <vt:lpstr>Ubuntu</vt:lpstr>
      <vt:lpstr>Wingdings</vt:lpstr>
      <vt:lpstr>Portas Theme</vt:lpstr>
      <vt:lpstr>think-cell Slide</vt:lpstr>
      <vt:lpstr>PowerPoint Presentation</vt:lpstr>
      <vt:lpstr>PowerPoint Presentation</vt:lpstr>
      <vt:lpstr>Contents</vt:lpstr>
      <vt:lpstr>PowerPoint Presentation</vt:lpstr>
      <vt:lpstr>Today there are 6 primary sources of money into racing</vt:lpstr>
      <vt:lpstr>Racecourses and owner expenditure are the two primary conduits for money to flow into the industry</vt:lpstr>
      <vt:lpstr>These distributions support thousands of businesses, although many face financial challenges</vt:lpstr>
      <vt:lpstr>Prize money is a key income stream for horsemen, but compares unfavourably to other jurisdictions</vt:lpstr>
      <vt:lpstr>Revenue breakdown varies widely between large, small and AWT racecourses</vt:lpstr>
      <vt:lpstr>Comparing horseracing to other sports highlights the unique importance of owners and betting in the industry’s business model</vt:lpstr>
      <vt:lpstr>Seven potential levers to improve British racing’s financial position</vt:lpstr>
      <vt:lpstr>Some of the big questions to achieve a sustainable financial future for the sport…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Hawkings</dc:creator>
  <cp:lastModifiedBy>Jonny Gerrard</cp:lastModifiedBy>
  <cp:revision>13</cp:revision>
  <cp:lastPrinted>2016-08-15T09:36:56Z</cp:lastPrinted>
  <dcterms:created xsi:type="dcterms:W3CDTF">2022-06-23T10:50:07Z</dcterms:created>
  <dcterms:modified xsi:type="dcterms:W3CDTF">2022-06-28T15:16:50Z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VersionDisabled">
    <vt:lpwstr>0</vt:lpwstr>
  </property>
  <property fmtid="{D5CDD505-2E9C-101B-9397-08002B2CF9AE}" pid="3" name="ItemType">
    <vt:lpwstr>1</vt:lpwstr>
  </property>
  <property fmtid="{D5CDD505-2E9C-101B-9397-08002B2CF9AE}" pid="4" name="Order">
    <vt:lpwstr/>
  </property>
  <property fmtid="{D5CDD505-2E9C-101B-9397-08002B2CF9AE}" pid="5" name="MetaInfo">
    <vt:lpwstr/>
  </property>
  <property fmtid="{D5CDD505-2E9C-101B-9397-08002B2CF9AE}" pid="6" name="Description">
    <vt:lpwstr/>
  </property>
</Properties>
</file>